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0" d="100"/>
          <a:sy n="40" d="100"/>
        </p:scale>
        <p:origin x="1224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awinsider.com/dictionary/environmental-standard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vestopedia.com/terms/k/kyoto.asp" TargetMode="External"/><Relationship Id="rId2" Type="http://schemas.openxmlformats.org/officeDocument/2006/relationships/hyperlink" Target="https://www.investopedia.com/terms/c/carbon_credit.asp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1"/>
            <a:ext cx="7772400" cy="1904999"/>
          </a:xfrm>
          <a:solidFill>
            <a:schemeClr val="tx2">
              <a:lumMod val="60000"/>
              <a:lumOff val="40000"/>
            </a:schemeClr>
          </a:solidFill>
          <a:ln>
            <a:solidFill>
              <a:srgbClr val="002060"/>
            </a:solidFill>
          </a:ln>
          <a:effectLst>
            <a:glow rad="101600">
              <a:schemeClr val="tx1">
                <a:alpha val="60000"/>
              </a:schemeClr>
            </a:glow>
          </a:effectLst>
        </p:spPr>
        <p:txBody>
          <a:bodyPr/>
          <a:lstStyle/>
          <a:p>
            <a:r>
              <a:rPr lang="en-US" dirty="0">
                <a:latin typeface="Algerian" pitchFamily="82" charset="0"/>
              </a:rPr>
              <a:t>MARKET BASED METHODS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tx1"/>
                </a:solidFill>
              </a:rPr>
              <a:t>UNIT: 3</a:t>
            </a:r>
          </a:p>
          <a:p>
            <a:r>
              <a:rPr lang="en-US" dirty="0">
                <a:solidFill>
                  <a:schemeClr val="tx1"/>
                </a:solidFill>
              </a:rPr>
              <a:t>Prepared by: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Anindita </a:t>
            </a:r>
            <a:r>
              <a:rPr lang="en-US" sz="3400" dirty="0" err="1" smtClean="0">
                <a:solidFill>
                  <a:schemeClr val="tx1"/>
                </a:solidFill>
              </a:rPr>
              <a:t>Chakravarty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990600"/>
          </a:xfrm>
        </p:spPr>
        <p:txBody>
          <a:bodyPr>
            <a:noAutofit/>
          </a:bodyPr>
          <a:lstStyle/>
          <a:p>
            <a:pPr algn="just"/>
            <a:r>
              <a:rPr lang="en-US" sz="2400" b="1" u="sng" dirty="0">
                <a:latin typeface="Arial Black" pitchFamily="34" charset="0"/>
              </a:rPr>
              <a:t>Dear students, under this topic we will discuss the following types of Market Based Methods to solve Environmental Problems: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295400" y="2590800"/>
            <a:ext cx="7391400" cy="3535363"/>
          </a:xfrm>
          <a:solidFill>
            <a:schemeClr val="accent3"/>
          </a:solidFill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/>
              <a:t>Emission Fee or Tax</a:t>
            </a:r>
          </a:p>
          <a:p>
            <a:pPr>
              <a:buFont typeface="Wingdings" pitchFamily="2" charset="2"/>
              <a:buChar char="v"/>
            </a:pPr>
            <a:r>
              <a:rPr lang="en-US" dirty="0"/>
              <a:t>Environmental Standard</a:t>
            </a:r>
          </a:p>
          <a:p>
            <a:pPr>
              <a:buFont typeface="Wingdings" pitchFamily="2" charset="2"/>
              <a:buChar char="v"/>
            </a:pPr>
            <a:r>
              <a:rPr lang="en-US" dirty="0"/>
              <a:t>Tradable Pollution Permit</a:t>
            </a:r>
          </a:p>
          <a:p>
            <a:pPr>
              <a:buFont typeface="Wingdings" pitchFamily="2" charset="2"/>
              <a:buChar char="v"/>
            </a:pPr>
            <a:r>
              <a:rPr lang="en-US" dirty="0"/>
              <a:t>Liability Law</a:t>
            </a:r>
          </a:p>
          <a:p>
            <a:pPr>
              <a:buFont typeface="Wingdings" pitchFamily="2" charset="2"/>
              <a:buChar char="v"/>
            </a:pPr>
            <a:r>
              <a:rPr lang="en-US" dirty="0"/>
              <a:t>Carbon trading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0960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Emission Fee or Tax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578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en-US" sz="3400" dirty="0"/>
              <a:t>A pollution fee is a </a:t>
            </a:r>
            <a:r>
              <a:rPr lang="en-US" sz="3400" i="1" dirty="0">
                <a:solidFill>
                  <a:srgbClr val="002060"/>
                </a:solidFill>
              </a:rPr>
              <a:t>payment based on the quantity of pollutants</a:t>
            </a:r>
            <a:r>
              <a:rPr lang="en-US" sz="3400" dirty="0">
                <a:solidFill>
                  <a:srgbClr val="002060"/>
                </a:solidFill>
              </a:rPr>
              <a:t> </a:t>
            </a:r>
            <a:r>
              <a:rPr lang="en-US" sz="3400" dirty="0"/>
              <a:t>discharged into the environment. A regulated party pays a fixed amount for each unit of pollution emitted or disposed.</a:t>
            </a:r>
          </a:p>
          <a:p>
            <a:pPr algn="just"/>
            <a:r>
              <a:rPr lang="en-US" sz="3400" dirty="0"/>
              <a:t>Fees can apply </a:t>
            </a:r>
            <a:r>
              <a:rPr lang="en-US" sz="3400" i="1" dirty="0">
                <a:solidFill>
                  <a:srgbClr val="002060"/>
                </a:solidFill>
              </a:rPr>
              <a:t>to air and wastewater emissions and solid wastes.</a:t>
            </a:r>
          </a:p>
          <a:p>
            <a:pPr algn="just"/>
            <a:r>
              <a:rPr lang="en-US" sz="3400" dirty="0"/>
              <a:t>Fees are effective tools for managing the environment because they </a:t>
            </a:r>
            <a:r>
              <a:rPr lang="en-US" sz="3400" i="1" dirty="0">
                <a:solidFill>
                  <a:srgbClr val="002060"/>
                </a:solidFill>
              </a:rPr>
              <a:t>associate cost with polluting activities</a:t>
            </a:r>
            <a:r>
              <a:rPr lang="en-US" sz="3400" dirty="0">
                <a:solidFill>
                  <a:srgbClr val="002060"/>
                </a:solidFill>
              </a:rPr>
              <a:t>.</a:t>
            </a:r>
          </a:p>
          <a:p>
            <a:pPr algn="just"/>
            <a:r>
              <a:rPr lang="en-US" sz="3400" dirty="0"/>
              <a:t>Even at low levels, fees provide incentive and may be helpful </a:t>
            </a:r>
            <a:r>
              <a:rPr lang="en-US" sz="3400" i="1" dirty="0">
                <a:solidFill>
                  <a:srgbClr val="002060"/>
                </a:solidFill>
              </a:rPr>
              <a:t>in raising awareness of the costs of pollution</a:t>
            </a:r>
            <a:r>
              <a:rPr lang="en-US" sz="3400" dirty="0">
                <a:solidFill>
                  <a:srgbClr val="002060"/>
                </a:solidFill>
              </a:rPr>
              <a:t>. </a:t>
            </a:r>
          </a:p>
          <a:p>
            <a:pPr algn="just"/>
            <a:r>
              <a:rPr lang="en-US" sz="3400" dirty="0"/>
              <a:t>However, designing pollution fees and taxes that minimize the total cost of pollution (environmental damage cost plus control costs) is difficult because: </a:t>
            </a:r>
          </a:p>
          <a:p>
            <a:pPr algn="just">
              <a:buFont typeface="Wingdings" pitchFamily="2" charset="2"/>
              <a:buChar char="q"/>
            </a:pPr>
            <a:r>
              <a:rPr lang="en-US" sz="3400" dirty="0"/>
              <a:t> There is a </a:t>
            </a:r>
            <a:r>
              <a:rPr lang="en-US" sz="3400" u="sng" dirty="0"/>
              <a:t>lack of data </a:t>
            </a:r>
            <a:r>
              <a:rPr lang="en-US" sz="3400" dirty="0"/>
              <a:t>on pollution damage; </a:t>
            </a:r>
          </a:p>
          <a:p>
            <a:pPr algn="just">
              <a:buFont typeface="Wingdings" pitchFamily="2" charset="2"/>
              <a:buChar char="q"/>
            </a:pPr>
            <a:r>
              <a:rPr lang="en-US" sz="3400" dirty="0"/>
              <a:t> The ability to precisely </a:t>
            </a:r>
            <a:r>
              <a:rPr lang="en-US" sz="3400" u="sng" dirty="0"/>
              <a:t>measure emissions is difficult</a:t>
            </a:r>
            <a:r>
              <a:rPr lang="en-US" dirty="0"/>
              <a:t>. 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sz="3600" b="1" dirty="0"/>
              <a:t>Environmental Standard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 fontScale="70000" lnSpcReduction="20000"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b="1" dirty="0"/>
              <a:t>Environmental standards</a:t>
            </a:r>
            <a:r>
              <a:rPr lang="en-US" dirty="0"/>
              <a:t> </a:t>
            </a:r>
            <a:r>
              <a:rPr lang="en-US" b="1" i="1" dirty="0"/>
              <a:t>are administrative regulations or civil law rules</a:t>
            </a:r>
            <a:r>
              <a:rPr lang="en-US" dirty="0"/>
              <a:t> implemented for the treatment and maintenance of the environment.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/>
              <a:t>The basis for the standards is determined by scientific opinions from varying disciplines, the views of the general population, and social context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>
                <a:solidFill>
                  <a:schemeClr val="bg1"/>
                </a:solidFill>
                <a:hlinkClick r:id="rId2"/>
              </a:rPr>
              <a:t>Environmental Standards</a:t>
            </a:r>
            <a:r>
              <a:rPr lang="en-US" dirty="0"/>
              <a:t> means regulations governing designs with regard to noise characteristics, fuel venting, and exhaust emissions of civil aeronautical products and appliances.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/>
              <a:t> Environmental quality standards can be </a:t>
            </a:r>
            <a:r>
              <a:rPr lang="en-US" b="1" i="1" dirty="0"/>
              <a:t>introduced nationwide or for particular geographical areas, such as counties or municipalities</a:t>
            </a:r>
            <a:r>
              <a:rPr lang="en-US" dirty="0"/>
              <a:t>.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>
                <a:solidFill>
                  <a:srgbClr val="000099"/>
                </a:solidFill>
              </a:rPr>
              <a:t>Example:</a:t>
            </a:r>
          </a:p>
          <a:p>
            <a:pPr algn="just">
              <a:buFont typeface="Courier New" pitchFamily="49" charset="0"/>
              <a:buChar char="o"/>
            </a:pPr>
            <a:r>
              <a:rPr lang="en-US" dirty="0"/>
              <a:t>Ambient air (SFS 2010:477) and Regulations on air quality assessment (NFS 2016:9),</a:t>
            </a:r>
          </a:p>
          <a:p>
            <a:pPr algn="just">
              <a:buFont typeface="Courier New" pitchFamily="49" charset="0"/>
              <a:buChar char="o"/>
            </a:pPr>
            <a:r>
              <a:rPr lang="en-US" dirty="0"/>
              <a:t> Fish and bivalve waters (SFS 2001:554) </a:t>
            </a:r>
          </a:p>
          <a:p>
            <a:pPr algn="just">
              <a:buFont typeface="Courier New" pitchFamily="49" charset="0"/>
              <a:buChar char="o"/>
            </a:pPr>
            <a:r>
              <a:rPr lang="en-US" dirty="0"/>
              <a:t>Noise (SFS 2004:675), </a:t>
            </a:r>
          </a:p>
          <a:p>
            <a:pPr algn="just">
              <a:buFont typeface="Courier New" pitchFamily="49" charset="0"/>
              <a:buChar char="o"/>
            </a:pPr>
            <a:r>
              <a:rPr lang="en-US" dirty="0"/>
              <a:t>Bathing Water Regulation (SFS 2008:218).</a:t>
            </a:r>
            <a:endParaRPr lang="en-US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09600"/>
          </a:xfrm>
          <a:solidFill>
            <a:schemeClr val="accent6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Tradable Pollution Permit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816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algn="just"/>
            <a:r>
              <a:rPr lang="en-US" sz="2400" b="1" dirty="0"/>
              <a:t>Tradable pollution permits are</a:t>
            </a:r>
            <a:r>
              <a:rPr lang="en-US" sz="2400" dirty="0"/>
              <a:t> trade schemes that  give companies a legal right to pollute a certain amount per fixed time span.</a:t>
            </a:r>
          </a:p>
          <a:p>
            <a:pPr algn="just"/>
            <a:r>
              <a:rPr lang="en-US" sz="2400" dirty="0"/>
              <a:t>Firms that pollute less </a:t>
            </a:r>
            <a:r>
              <a:rPr lang="en-US" sz="2400" b="1" i="1" dirty="0"/>
              <a:t>can then sell their leftover pollution permits </a:t>
            </a:r>
            <a:r>
              <a:rPr lang="en-US" sz="2400" dirty="0"/>
              <a:t>to firms that pollute more. The point of this is that polluting firms and public agencies differ in their ability to abate their pollution – some can do it easily and cheaply, for others it would be more difficult and costly. </a:t>
            </a:r>
          </a:p>
          <a:p>
            <a:pPr algn="just"/>
            <a:r>
              <a:rPr lang="en-US" sz="2400" dirty="0"/>
              <a:t>Consequently, tradable pollution permits </a:t>
            </a:r>
            <a:r>
              <a:rPr lang="en-US" sz="2400" b="1" i="1" dirty="0"/>
              <a:t>can be a cost effective </a:t>
            </a:r>
            <a:r>
              <a:rPr lang="en-US" sz="2400" dirty="0"/>
              <a:t>way to achieve a reduction in overall pollution.</a:t>
            </a:r>
          </a:p>
          <a:p>
            <a:r>
              <a:rPr lang="en-US" sz="2400" b="1" dirty="0"/>
              <a:t>Trading in pollution permits arises in the following situation</a:t>
            </a:r>
            <a:r>
              <a:rPr lang="en-US" sz="2400" dirty="0"/>
              <a:t>s: 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/>
              <a:t>Permits to discharge into specific water bodies issued to local firms and wastewater treatment plants (e.g. Fox River, USA); 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/>
              <a:t>Salinity Credits (e.g. for coal mining and power companies discharging into the Hunter River in Australia);</a:t>
            </a:r>
          </a:p>
          <a:p>
            <a:pPr algn="just"/>
            <a:endParaRPr lang="en-US" sz="2400" dirty="0"/>
          </a:p>
          <a:p>
            <a:pPr algn="just"/>
            <a:endParaRPr lang="en-US" sz="24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style>
          <a:lnRef idx="0">
            <a:scrgbClr r="0" g="0" b="0"/>
          </a:lnRef>
          <a:fillRef idx="1003">
            <a:schemeClr val="dk1"/>
          </a:fillRef>
          <a:effectRef idx="0">
            <a:scrgbClr r="0" g="0" b="0"/>
          </a:effectRef>
          <a:fontRef idx="major"/>
        </p:style>
        <p:txBody>
          <a:bodyPr>
            <a:noAutofit/>
          </a:bodyPr>
          <a:lstStyle/>
          <a:p>
            <a:r>
              <a:rPr lang="en-US" sz="3600" b="1" dirty="0"/>
              <a:t/>
            </a:r>
            <a:br>
              <a:rPr lang="en-US" sz="3600" b="1" dirty="0"/>
            </a:br>
            <a:r>
              <a:rPr lang="en-US" sz="3600" b="1" dirty="0">
                <a:solidFill>
                  <a:schemeClr val="bg1"/>
                </a:solidFill>
              </a:rPr>
              <a:t>Liability Law</a:t>
            </a:r>
            <a:br>
              <a:rPr lang="en-US" sz="3600" b="1" dirty="0">
                <a:solidFill>
                  <a:schemeClr val="bg1"/>
                </a:solidFill>
              </a:rPr>
            </a:b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81600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 fontScale="77500" lnSpcReduction="20000"/>
          </a:bodyPr>
          <a:lstStyle/>
          <a:p>
            <a:pPr algn="just"/>
            <a:r>
              <a:rPr lang="en-US" b="1" dirty="0">
                <a:solidFill>
                  <a:schemeClr val="bg2">
                    <a:lumMod val="10000"/>
                  </a:schemeClr>
                </a:solidFill>
              </a:rPr>
              <a:t>Liability laws 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are a very attractive policy instrument in a market economy as if an individual agent inflicts a damage on another party, liability rules allow the damage costs to be attributed to the agent who caused the damage.</a:t>
            </a:r>
          </a:p>
          <a:p>
            <a:pPr algn="just"/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The originator of a damage will be forced to pay, and he will </a:t>
            </a:r>
            <a:r>
              <a:rPr lang="en-US" b="1" i="1" dirty="0">
                <a:solidFill>
                  <a:schemeClr val="bg2">
                    <a:lumMod val="10000"/>
                  </a:schemeClr>
                </a:solidFill>
              </a:rPr>
              <a:t>not be able to transplant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 some of the social costs of his action on someone else</a:t>
            </a:r>
          </a:p>
          <a:p>
            <a:pPr algn="just"/>
            <a:r>
              <a:rPr lang="en-US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The message of liability law is straightforward: </a:t>
            </a:r>
            <a:r>
              <a:rPr lang="en-US" u="sng" dirty="0">
                <a:solidFill>
                  <a:schemeClr val="bg2">
                    <a:lumMod val="10000"/>
                  </a:schemeClr>
                </a:solidFill>
              </a:rPr>
              <a:t>an economic activity should internalize its liability costs. It should not be engaged in if it cannot support its liability costs. If a product cannot carry its liability costs, it should not be on the market. An investment project should include its liability costs; if it fails to do so, it should not be undertaken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. </a:t>
            </a:r>
            <a:r>
              <a:rPr lang="en-US" i="1" dirty="0">
                <a:solidFill>
                  <a:schemeClr val="bg2">
                    <a:lumMod val="10000"/>
                  </a:schemeClr>
                </a:solidFill>
              </a:rPr>
              <a:t>A waste deposit or an energy plant should bear its liability costs. 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3600" b="1" dirty="0"/>
              <a:t>Carbon Trading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6388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70000" lnSpcReduction="20000"/>
          </a:bodyPr>
          <a:lstStyle/>
          <a:p>
            <a:pPr algn="just"/>
            <a:r>
              <a:rPr lang="en-US" sz="3400" dirty="0">
                <a:solidFill>
                  <a:srgbClr val="002060"/>
                </a:solidFill>
              </a:rPr>
              <a:t>Carbon trading is an </a:t>
            </a:r>
            <a:r>
              <a:rPr lang="en-US" sz="3400" u="sng" dirty="0">
                <a:solidFill>
                  <a:srgbClr val="002060"/>
                </a:solidFill>
                <a:hlinkClick r:id="rId2"/>
              </a:rPr>
              <a:t>exchange of credits</a:t>
            </a:r>
            <a:r>
              <a:rPr lang="en-US" sz="3400" dirty="0">
                <a:solidFill>
                  <a:srgbClr val="002060"/>
                </a:solidFill>
              </a:rPr>
              <a:t> between nations designed to reduce emissions of carbon dioxide.</a:t>
            </a:r>
          </a:p>
          <a:p>
            <a:pPr algn="just"/>
            <a:r>
              <a:rPr lang="en-US" sz="3400" dirty="0"/>
              <a:t>The carbon trade originated with the 1997 </a:t>
            </a:r>
            <a:r>
              <a:rPr lang="en-US" sz="3400" u="sng" dirty="0">
                <a:hlinkClick r:id="rId3"/>
              </a:rPr>
              <a:t>Kyoto Protocol</a:t>
            </a:r>
            <a:r>
              <a:rPr lang="en-US" sz="3400" dirty="0"/>
              <a:t>, with the objective of reducing carbon emissions and mitigating climate change and future global warming.</a:t>
            </a:r>
          </a:p>
          <a:p>
            <a:pPr algn="just"/>
            <a:r>
              <a:rPr lang="en-US" sz="3400" dirty="0"/>
              <a:t>Carbon emissions trading  allows countries that have higher carbon emissions </a:t>
            </a:r>
            <a:r>
              <a:rPr lang="en-US" sz="3400" b="1" i="1" dirty="0"/>
              <a:t>to purchase the right to release more carbon dioxide</a:t>
            </a:r>
            <a:r>
              <a:rPr lang="en-US" sz="3400" dirty="0"/>
              <a:t> into the atmosphere from countries that have lower carbon emissions.</a:t>
            </a:r>
          </a:p>
          <a:p>
            <a:r>
              <a:rPr lang="en-US" sz="3400" b="1" u="sng" dirty="0">
                <a:solidFill>
                  <a:schemeClr val="bg1"/>
                </a:solidFill>
              </a:rPr>
              <a:t>However,</a:t>
            </a:r>
          </a:p>
          <a:p>
            <a:pPr>
              <a:buFont typeface="Wingdings" pitchFamily="2" charset="2"/>
              <a:buChar char="v"/>
            </a:pPr>
            <a:r>
              <a:rPr lang="en-US" sz="3400" dirty="0"/>
              <a:t>It can </a:t>
            </a:r>
            <a:r>
              <a:rPr lang="en-US" sz="3400" b="1" i="1" dirty="0">
                <a:solidFill>
                  <a:srgbClr val="FF0000"/>
                </a:solidFill>
              </a:rPr>
              <a:t>be difficult to measure how much carbon is produced</a:t>
            </a:r>
            <a:r>
              <a:rPr lang="en-US" sz="3400" dirty="0"/>
              <a:t>, and therefore difficult to know what level of carbon tax to charge.</a:t>
            </a:r>
          </a:p>
          <a:p>
            <a:pPr>
              <a:buFont typeface="Wingdings" pitchFamily="2" charset="2"/>
              <a:buChar char="v"/>
            </a:pPr>
            <a:r>
              <a:rPr lang="en-US" sz="3400" dirty="0"/>
              <a:t>It is difficult </a:t>
            </a:r>
            <a:r>
              <a:rPr lang="en-US" sz="3400" b="1" i="1" dirty="0">
                <a:solidFill>
                  <a:srgbClr val="FF0000"/>
                </a:solidFill>
              </a:rPr>
              <a:t>to know the true cost of carbon emissions</a:t>
            </a:r>
            <a:r>
              <a:rPr lang="en-US" sz="3400" dirty="0"/>
              <a:t> on the environment and future generations.</a:t>
            </a:r>
          </a:p>
          <a:p>
            <a:pPr>
              <a:buFont typeface="Wingdings" pitchFamily="2" charset="2"/>
              <a:buChar char="v"/>
            </a:pPr>
            <a:r>
              <a:rPr lang="en-US" sz="3400" dirty="0"/>
              <a:t>Carbon taxes can cause </a:t>
            </a:r>
            <a:r>
              <a:rPr lang="en-US" sz="3400" b="1" i="1" dirty="0">
                <a:solidFill>
                  <a:srgbClr val="FF0000"/>
                </a:solidFill>
              </a:rPr>
              <a:t>the possibility of tax evasion</a:t>
            </a:r>
            <a:r>
              <a:rPr lang="en-US" sz="3400" dirty="0"/>
              <a:t>. For example, firms try to mask the true level of pollution</a:t>
            </a:r>
          </a:p>
          <a:p>
            <a:pPr algn="just"/>
            <a:endParaRPr lang="en-US" dirty="0"/>
          </a:p>
          <a:p>
            <a:pPr algn="just"/>
            <a:endParaRPr lang="en-US" dirty="0"/>
          </a:p>
          <a:p>
            <a:pPr algn="just"/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endParaRPr lang="en-US" dirty="0"/>
          </a:p>
          <a:p>
            <a:endParaRPr lang="en-US" dirty="0"/>
          </a:p>
          <a:p>
            <a:pPr>
              <a:buNone/>
            </a:pPr>
            <a:r>
              <a:rPr lang="en-US" sz="4000" b="1" dirty="0">
                <a:solidFill>
                  <a:srgbClr val="FF0000"/>
                </a:solidFill>
                <a:latin typeface="Arial Black" pitchFamily="34" charset="0"/>
              </a:rPr>
              <a:t>                         </a:t>
            </a:r>
            <a:r>
              <a:rPr lang="en-US" sz="4000" b="1" dirty="0">
                <a:solidFill>
                  <a:srgbClr val="002060"/>
                </a:solidFill>
                <a:latin typeface="Arial Black" pitchFamily="34" charset="0"/>
              </a:rPr>
              <a:t>THANK YOU 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778</Words>
  <Application>Microsoft Office PowerPoint</Application>
  <PresentationFormat>On-screen Show (4:3)</PresentationFormat>
  <Paragraphs>51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Algerian</vt:lpstr>
      <vt:lpstr>Arial</vt:lpstr>
      <vt:lpstr>Arial Black</vt:lpstr>
      <vt:lpstr>Calibri</vt:lpstr>
      <vt:lpstr>Courier New</vt:lpstr>
      <vt:lpstr>Wingdings</vt:lpstr>
      <vt:lpstr>Office Theme</vt:lpstr>
      <vt:lpstr>MARKET BASED METHODS</vt:lpstr>
      <vt:lpstr>Dear students, under this topic we will discuss the following types of Market Based Methods to solve Environmental Problems: </vt:lpstr>
      <vt:lpstr> Emission Fee or Tax </vt:lpstr>
      <vt:lpstr>Environmental Standard</vt:lpstr>
      <vt:lpstr> Tradable Pollution Permit </vt:lpstr>
      <vt:lpstr> Liability Law </vt:lpstr>
      <vt:lpstr>Carbon Trading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 BASED METHODS</dc:title>
  <dc:creator/>
  <cp:lastModifiedBy>LENOVO</cp:lastModifiedBy>
  <cp:revision>18</cp:revision>
  <dcterms:created xsi:type="dcterms:W3CDTF">2006-08-16T00:00:00Z</dcterms:created>
  <dcterms:modified xsi:type="dcterms:W3CDTF">2021-05-31T06:35:51Z</dcterms:modified>
</cp:coreProperties>
</file>