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5/27/2021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5/27/2021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Legislation" TargetMode="External"/><Relationship Id="rId2" Type="http://schemas.openxmlformats.org/officeDocument/2006/relationships/hyperlink" Target="https://en.wikipedia.org/wiki/Regul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dirty="0" smtClean="0">
                <a:solidFill>
                  <a:schemeClr val="tx1"/>
                </a:solidFill>
              </a:rPr>
              <a:t>UNIT 3</a:t>
            </a:r>
            <a:br>
              <a:rPr lang="en-US" sz="3200" dirty="0" smtClean="0">
                <a:solidFill>
                  <a:schemeClr val="tx1"/>
                </a:solidFill>
              </a:rPr>
            </a:br>
            <a:r>
              <a:rPr lang="en-US" sz="3200" dirty="0" smtClean="0">
                <a:solidFill>
                  <a:schemeClr val="tx1"/>
                </a:solidFill>
              </a:rPr>
              <a:t>SOLUTIONS TO ENVIRONMENTAL PROBLEMS</a:t>
            </a:r>
            <a:r>
              <a:rPr lang="en-US" sz="3200" dirty="0">
                <a:solidFill>
                  <a:schemeClr val="tx1"/>
                </a:solidFill>
              </a:rPr>
              <a:t/>
            </a:r>
            <a:br>
              <a:rPr lang="en-US" sz="3200" dirty="0">
                <a:solidFill>
                  <a:schemeClr val="tx1"/>
                </a:solidFill>
              </a:rPr>
            </a:br>
            <a:endParaRPr lang="en-US" sz="3200" dirty="0">
              <a:solidFill>
                <a:schemeClr val="tx1"/>
              </a:solidFill>
              <a:latin typeface="Arial" pitchFamily="34" charset="0"/>
              <a:cs typeface="Arial" pitchFamily="34" charset="0"/>
            </a:endParaRPr>
          </a:p>
        </p:txBody>
      </p:sp>
      <p:sp>
        <p:nvSpPr>
          <p:cNvPr id="3" name="Subtitle 2"/>
          <p:cNvSpPr>
            <a:spLocks noGrp="1"/>
          </p:cNvSpPr>
          <p:nvPr>
            <p:ph type="subTitle" idx="1"/>
          </p:nvPr>
        </p:nvSpPr>
        <p:spPr/>
        <p:txBody>
          <a:bodyPr>
            <a:normAutofit fontScale="92500" lnSpcReduction="20000"/>
          </a:bodyPr>
          <a:lstStyle/>
          <a:p>
            <a:pPr algn="ctr"/>
            <a:r>
              <a:rPr lang="en-US" sz="2400" b="1" dirty="0" smtClean="0">
                <a:solidFill>
                  <a:schemeClr val="bg2">
                    <a:lumMod val="60000"/>
                    <a:lumOff val="40000"/>
                  </a:schemeClr>
                </a:solidFill>
                <a:latin typeface="Arial" pitchFamily="34" charset="0"/>
                <a:cs typeface="Arial" pitchFamily="34" charset="0"/>
              </a:rPr>
              <a:t>TOPIC: The </a:t>
            </a:r>
            <a:r>
              <a:rPr lang="en-US" sz="2400" b="1" dirty="0">
                <a:solidFill>
                  <a:schemeClr val="bg2">
                    <a:lumMod val="60000"/>
                    <a:lumOff val="40000"/>
                  </a:schemeClr>
                </a:solidFill>
                <a:latin typeface="Arial" pitchFamily="34" charset="0"/>
                <a:cs typeface="Arial" pitchFamily="34" charset="0"/>
              </a:rPr>
              <a:t>Command and Control </a:t>
            </a:r>
            <a:r>
              <a:rPr lang="en-US" sz="2400" b="1" dirty="0" smtClean="0">
                <a:solidFill>
                  <a:schemeClr val="bg2">
                    <a:lumMod val="60000"/>
                    <a:lumOff val="40000"/>
                  </a:schemeClr>
                </a:solidFill>
                <a:latin typeface="Arial" pitchFamily="34" charset="0"/>
                <a:cs typeface="Arial" pitchFamily="34" charset="0"/>
              </a:rPr>
              <a:t>Approach</a:t>
            </a:r>
          </a:p>
          <a:p>
            <a:pPr algn="ctr"/>
            <a:endParaRPr lang="en-US" sz="2400" b="1" dirty="0">
              <a:latin typeface="Arial" pitchFamily="34" charset="0"/>
              <a:cs typeface="Arial" pitchFamily="34" charset="0"/>
            </a:endParaRPr>
          </a:p>
          <a:p>
            <a:pPr algn="ctr"/>
            <a:endParaRPr lang="en-US" sz="2400" b="1" dirty="0" smtClean="0">
              <a:latin typeface="Arial" pitchFamily="34" charset="0"/>
              <a:cs typeface="Arial" pitchFamily="34" charset="0"/>
            </a:endParaRPr>
          </a:p>
          <a:p>
            <a:pPr algn="ctr"/>
            <a:endParaRPr lang="en-US" sz="2400" b="1" dirty="0">
              <a:latin typeface="Arial" pitchFamily="34" charset="0"/>
              <a:cs typeface="Arial" pitchFamily="34" charset="0"/>
            </a:endParaRPr>
          </a:p>
          <a:p>
            <a:pPr algn="ctr"/>
            <a:r>
              <a:rPr lang="en-US" sz="2400" b="1" dirty="0" smtClean="0">
                <a:latin typeface="Arial" pitchFamily="34" charset="0"/>
                <a:cs typeface="Arial" pitchFamily="34" charset="0"/>
              </a:rPr>
              <a:t>Prepared by </a:t>
            </a:r>
            <a:r>
              <a:rPr lang="en-US" sz="2400" b="1" dirty="0" err="1" smtClean="0">
                <a:latin typeface="Arial" pitchFamily="34" charset="0"/>
                <a:cs typeface="Arial" pitchFamily="34" charset="0"/>
              </a:rPr>
              <a:t>Anindita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Chakravarty</a:t>
            </a:r>
            <a:endParaRPr lang="en-US" sz="24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ctr"/>
            <a:r>
              <a:rPr lang="en-US" sz="3200" b="1" dirty="0" smtClean="0"/>
              <a:t>Introduction</a:t>
            </a:r>
            <a:endParaRPr lang="en-US" sz="3200" b="1" dirty="0"/>
          </a:p>
        </p:txBody>
      </p:sp>
      <p:sp>
        <p:nvSpPr>
          <p:cNvPr id="3" name="Content Placeholder 2"/>
          <p:cNvSpPr>
            <a:spLocks noGrp="1"/>
          </p:cNvSpPr>
          <p:nvPr>
            <p:ph idx="1"/>
          </p:nvPr>
        </p:nvSpPr>
        <p:spPr>
          <a:xfrm>
            <a:off x="457200" y="1066800"/>
            <a:ext cx="8229600" cy="5486400"/>
          </a:xfrm>
        </p:spPr>
        <p:txBody>
          <a:bodyPr>
            <a:noAutofit/>
          </a:bodyPr>
          <a:lstStyle/>
          <a:p>
            <a:pPr algn="just"/>
            <a:r>
              <a:rPr lang="en-US" sz="2400" dirty="0" smtClean="0">
                <a:latin typeface="Times New Roman" pitchFamily="18" charset="0"/>
                <a:cs typeface="Times New Roman" pitchFamily="18" charset="0"/>
              </a:rPr>
              <a:t>Command and Control (CAC) </a:t>
            </a:r>
            <a:r>
              <a:rPr lang="en-US" sz="2400" dirty="0" smtClean="0">
                <a:latin typeface="Times New Roman" pitchFamily="18" charset="0"/>
                <a:cs typeface="Times New Roman" pitchFamily="18" charset="0"/>
                <a:hlinkClick r:id="rId2" tooltip="Regulation"/>
              </a:rPr>
              <a:t>Regulation</a:t>
            </a:r>
            <a:r>
              <a:rPr lang="en-US" sz="2400" dirty="0" smtClean="0">
                <a:latin typeface="Times New Roman" pitchFamily="18" charset="0"/>
                <a:cs typeface="Times New Roman" pitchFamily="18" charset="0"/>
              </a:rPr>
              <a:t> can be defined as “the direct regulation of an industry or activity by </a:t>
            </a:r>
            <a:r>
              <a:rPr lang="en-US" sz="2400" dirty="0" smtClean="0">
                <a:latin typeface="Times New Roman" pitchFamily="18" charset="0"/>
                <a:cs typeface="Times New Roman" pitchFamily="18" charset="0"/>
                <a:hlinkClick r:id="rId3" tooltip="Legislation"/>
              </a:rPr>
              <a:t>legislation</a:t>
            </a:r>
            <a:r>
              <a:rPr lang="en-US" sz="2400" dirty="0" smtClean="0">
                <a:latin typeface="Times New Roman" pitchFamily="18" charset="0"/>
                <a:cs typeface="Times New Roman" pitchFamily="18" charset="0"/>
              </a:rPr>
              <a:t> that states what is permitted and what is illegal.</a:t>
            </a:r>
          </a:p>
          <a:p>
            <a:pPr algn="just"/>
            <a:r>
              <a:rPr lang="en-US" sz="2400" dirty="0" smtClean="0">
                <a:latin typeface="Times New Roman" pitchFamily="18" charset="0"/>
                <a:cs typeface="Times New Roman" pitchFamily="18" charset="0"/>
              </a:rPr>
              <a:t>The </a:t>
            </a:r>
            <a:r>
              <a:rPr lang="en-US" sz="2400" b="1" dirty="0" smtClean="0">
                <a:solidFill>
                  <a:srgbClr val="0070C0"/>
                </a:solidFill>
                <a:latin typeface="Times New Roman" pitchFamily="18" charset="0"/>
                <a:cs typeface="Times New Roman" pitchFamily="18" charset="0"/>
              </a:rPr>
              <a:t>‘command’ </a:t>
            </a:r>
            <a:r>
              <a:rPr lang="en-US" sz="2400" dirty="0" smtClean="0">
                <a:latin typeface="Times New Roman" pitchFamily="18" charset="0"/>
                <a:cs typeface="Times New Roman" pitchFamily="18" charset="0"/>
              </a:rPr>
              <a:t>is the presentation of quality standards/targets by a government authority that must be complied with.</a:t>
            </a:r>
          </a:p>
          <a:p>
            <a:pPr algn="just"/>
            <a:r>
              <a:rPr lang="en-US" sz="2400" dirty="0" smtClean="0">
                <a:latin typeface="Times New Roman" pitchFamily="18" charset="0"/>
                <a:cs typeface="Times New Roman" pitchFamily="18" charset="0"/>
              </a:rPr>
              <a:t>The </a:t>
            </a:r>
            <a:r>
              <a:rPr lang="en-US" sz="2400" b="1" dirty="0" smtClean="0">
                <a:solidFill>
                  <a:srgbClr val="0070C0"/>
                </a:solidFill>
                <a:latin typeface="Times New Roman" pitchFamily="18" charset="0"/>
                <a:cs typeface="Times New Roman" pitchFamily="18" charset="0"/>
              </a:rPr>
              <a:t>‘control’ </a:t>
            </a:r>
            <a:r>
              <a:rPr lang="en-US" sz="2400" dirty="0" smtClean="0">
                <a:latin typeface="Times New Roman" pitchFamily="18" charset="0"/>
                <a:cs typeface="Times New Roman" pitchFamily="18" charset="0"/>
              </a:rPr>
              <a:t>part signifies the negative sanctions that may result from non-compliance e.g. prosecution.</a:t>
            </a:r>
          </a:p>
          <a:p>
            <a:pPr algn="just"/>
            <a:r>
              <a:rPr lang="en-US" sz="2400" dirty="0" smtClean="0">
                <a:latin typeface="Times New Roman" pitchFamily="18" charset="0"/>
                <a:cs typeface="Times New Roman" pitchFamily="18" charset="0"/>
              </a:rPr>
              <a:t>CAC encompasses a variety of methods i.e., influencing behaviour through:</a:t>
            </a:r>
          </a:p>
          <a:p>
            <a:pPr lvl="1" algn="just"/>
            <a:r>
              <a:rPr lang="en-US" sz="2400" dirty="0" smtClean="0">
                <a:latin typeface="Times New Roman" pitchFamily="18" charset="0"/>
                <a:cs typeface="Times New Roman" pitchFamily="18" charset="0"/>
              </a:rPr>
              <a:t> laws,</a:t>
            </a:r>
          </a:p>
          <a:p>
            <a:pPr lvl="1" algn="just"/>
            <a:r>
              <a:rPr lang="en-US" sz="2400" dirty="0" smtClean="0">
                <a:latin typeface="Times New Roman" pitchFamily="18" charset="0"/>
                <a:cs typeface="Times New Roman" pitchFamily="18" charset="0"/>
              </a:rPr>
              <a:t> incentives, </a:t>
            </a:r>
          </a:p>
          <a:p>
            <a:pPr lvl="1" algn="just"/>
            <a:r>
              <a:rPr lang="en-US" sz="2400" dirty="0" smtClean="0">
                <a:latin typeface="Times New Roman" pitchFamily="18" charset="0"/>
                <a:cs typeface="Times New Roman" pitchFamily="18" charset="0"/>
              </a:rPr>
              <a:t>threats, </a:t>
            </a:r>
          </a:p>
          <a:p>
            <a:pPr lvl="1" algn="just"/>
            <a:r>
              <a:rPr lang="en-US" sz="2400" dirty="0" smtClean="0">
                <a:latin typeface="Times New Roman" pitchFamily="18" charset="0"/>
                <a:cs typeface="Times New Roman" pitchFamily="18" charset="0"/>
              </a:rPr>
              <a:t>contracts</a:t>
            </a:r>
          </a:p>
          <a:p>
            <a:pPr lvl="1" algn="just"/>
            <a:r>
              <a:rPr lang="en-US" sz="2400" dirty="0" smtClean="0">
                <a:latin typeface="Times New Roman" pitchFamily="18" charset="0"/>
                <a:cs typeface="Times New Roman" pitchFamily="18" charset="0"/>
              </a:rPr>
              <a:t> agreements (eg Kyoto Protocol) </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p:spPr>
        <p:txBody>
          <a:bodyPr>
            <a:noAutofit/>
          </a:bodyPr>
          <a:lstStyle/>
          <a:p>
            <a:pPr algn="ctr"/>
            <a:r>
              <a:rPr lang="en-US" sz="2800" b="1" dirty="0" smtClean="0"/>
              <a:t>Strengths and weaknesses of approach</a:t>
            </a:r>
            <a:br>
              <a:rPr lang="en-US" sz="2800" b="1" dirty="0" smtClean="0"/>
            </a:br>
            <a:endParaRPr lang="en-US" sz="2800" dirty="0"/>
          </a:p>
        </p:txBody>
      </p:sp>
      <p:sp>
        <p:nvSpPr>
          <p:cNvPr id="3" name="Content Placeholder 2"/>
          <p:cNvSpPr>
            <a:spLocks noGrp="1"/>
          </p:cNvSpPr>
          <p:nvPr>
            <p:ph idx="1"/>
          </p:nvPr>
        </p:nvSpPr>
        <p:spPr>
          <a:xfrm>
            <a:off x="457200" y="1524000"/>
            <a:ext cx="8229600" cy="4953000"/>
          </a:xfrm>
        </p:spPr>
        <p:txBody>
          <a:bodyPr>
            <a:normAutofit fontScale="92500"/>
          </a:bodyPr>
          <a:lstStyle/>
          <a:p>
            <a:pPr>
              <a:buNone/>
            </a:pPr>
            <a:r>
              <a:rPr lang="en-US" sz="2400" u="sng" dirty="0" smtClean="0"/>
              <a:t>WEAKNESS:</a:t>
            </a:r>
          </a:p>
          <a:p>
            <a:pPr algn="just"/>
            <a:r>
              <a:rPr lang="en-US" sz="2400" dirty="0" smtClean="0"/>
              <a:t>They limit the firm’s ability to find the most cost-effective way to continue production while reducing pollution.</a:t>
            </a:r>
          </a:p>
          <a:p>
            <a:pPr algn="just"/>
            <a:r>
              <a:rPr lang="en-US" sz="2400" dirty="0" smtClean="0"/>
              <a:t>Often times it is hard or impossible for the government to know the cost structures of each of the polluting firms. This knowledge is required if the regulation is to be efficient.</a:t>
            </a:r>
          </a:p>
          <a:p>
            <a:pPr algn="just">
              <a:buNone/>
            </a:pPr>
            <a:r>
              <a:rPr lang="en-US" sz="2400" u="sng" dirty="0" smtClean="0"/>
              <a:t> STRENGTH: </a:t>
            </a:r>
          </a:p>
          <a:p>
            <a:pPr algn="just"/>
            <a:r>
              <a:rPr lang="en-US" sz="2400" dirty="0" smtClean="0"/>
              <a:t>It is believed by many that the primary advantage of using command-and-control mechanisms is that they provide a clear outcome, while being comparatively simple to monitor compliance. Therefore, it is possible that an emissions reduction goal can be reached; if not, the violators will pay a fine.</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000" b="1" dirty="0" smtClean="0">
                <a:solidFill>
                  <a:schemeClr val="tx1"/>
                </a:solidFill>
                <a:latin typeface="Times New Roman" pitchFamily="18" charset="0"/>
                <a:cs typeface="Times New Roman" pitchFamily="18" charset="0"/>
              </a:rPr>
              <a:t>The Market Approach</a:t>
            </a:r>
            <a:endParaRPr lang="en-US" sz="4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en-US" sz="2800" b="1" dirty="0" smtClean="0">
                <a:latin typeface="Times New Roman" pitchFamily="18" charset="0"/>
                <a:cs typeface="Times New Roman" pitchFamily="18" charset="0"/>
              </a:rPr>
              <a:t>Introduction</a:t>
            </a:r>
            <a:endParaRPr lang="en-US" sz="28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4876800"/>
          </a:xfrm>
        </p:spPr>
        <p:txBody>
          <a:bodyPr>
            <a:normAutofit fontScale="92500"/>
          </a:bodyPr>
          <a:lstStyle/>
          <a:p>
            <a:pPr algn="just"/>
            <a:r>
              <a:rPr lang="en-US" sz="2400" dirty="0" smtClean="0"/>
              <a:t>“Market-based instruments are regulations that encourage behavior through market signals rather than through explicit directives regarding pollution control levels or methods” </a:t>
            </a:r>
          </a:p>
          <a:p>
            <a:pPr algn="just"/>
            <a:r>
              <a:rPr lang="en-US" sz="2400" dirty="0" smtClean="0"/>
              <a:t>In terms of the market-based instruments, which provide great flexibility and financial incentives, they can spur producers to adopt the new technologies and facilities to pursue better results in order to solve the environmental problems. </a:t>
            </a:r>
          </a:p>
          <a:p>
            <a:pPr algn="just"/>
            <a:r>
              <a:rPr lang="en-US" sz="2400" dirty="0" smtClean="0"/>
              <a:t>People will accept a policy more easily if either the benefits increase or the cost decreases. One may pour their wastes to a close-by river if they do not need to pay for that</a:t>
            </a:r>
          </a:p>
          <a:p>
            <a:pPr algn="just"/>
            <a:r>
              <a:rPr lang="en-US" sz="2400" dirty="0" smtClean="0"/>
              <a:t>Eg: Emission Tax, Tradable Permits, Liability Laws etc</a:t>
            </a:r>
            <a:r>
              <a:rPr lang="en-US" sz="2400" dirty="0" smtClean="0"/>
              <a:t>.</a:t>
            </a:r>
            <a:endParaRPr lang="en-US" sz="2400" dirty="0"/>
          </a:p>
          <a:p>
            <a:pPr algn="just"/>
            <a:r>
              <a:rPr lang="en-US" sz="2400" b="1" i="1" dirty="0" smtClean="0">
                <a:solidFill>
                  <a:srgbClr val="00B050"/>
                </a:solidFill>
              </a:rPr>
              <a:t>We will discuss them in detail in the up-coming classes</a:t>
            </a:r>
            <a:endParaRPr lang="en-US" sz="2400" b="1" i="1" dirty="0">
              <a:solidFill>
                <a:srgbClr val="00B05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pPr>
              <a:buNone/>
            </a:pPr>
            <a:r>
              <a:rPr lang="en-US" dirty="0" smtClean="0"/>
              <a:t>     </a:t>
            </a:r>
          </a:p>
          <a:p>
            <a:pPr>
              <a:buNone/>
            </a:pPr>
            <a:endParaRPr lang="en-US" dirty="0" smtClean="0"/>
          </a:p>
          <a:p>
            <a:pPr>
              <a:buNone/>
            </a:pPr>
            <a:endParaRPr lang="en-US" dirty="0" smtClean="0"/>
          </a:p>
          <a:p>
            <a:pPr>
              <a:buNone/>
            </a:pPr>
            <a:r>
              <a:rPr lang="en-US" dirty="0" smtClean="0"/>
              <a:t>                                </a:t>
            </a:r>
          </a:p>
          <a:p>
            <a:pPr>
              <a:buNone/>
            </a:pPr>
            <a:endParaRPr lang="en-US" dirty="0" smtClean="0">
              <a:latin typeface="Arial Black" pitchFamily="34" charset="0"/>
            </a:endParaRPr>
          </a:p>
          <a:p>
            <a:pPr algn="ctr">
              <a:buNone/>
            </a:pPr>
            <a:r>
              <a:rPr lang="en-US" sz="3600" dirty="0" smtClean="0">
                <a:latin typeface="Arial Black" pitchFamily="34" charset="0"/>
              </a:rPr>
              <a:t>                           THANK YOU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TotalTime>
  <Words>361</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Black</vt:lpstr>
      <vt:lpstr>Calibri</vt:lpstr>
      <vt:lpstr>Constantia</vt:lpstr>
      <vt:lpstr>Times New Roman</vt:lpstr>
      <vt:lpstr>Wingdings 2</vt:lpstr>
      <vt:lpstr>Flow</vt:lpstr>
      <vt:lpstr>UNIT 3 SOLUTIONS TO ENVIRONMENTAL PROBLEMS </vt:lpstr>
      <vt:lpstr>Introduction</vt:lpstr>
      <vt:lpstr>Strengths and weaknesses of approach </vt:lpstr>
      <vt:lpstr>The Market Approach</vt:lpstr>
      <vt:lpstr>Introduction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Command and Control Approach</dc:title>
  <dc:creator/>
  <cp:lastModifiedBy>LENOVO</cp:lastModifiedBy>
  <cp:revision>9</cp:revision>
  <dcterms:created xsi:type="dcterms:W3CDTF">2006-08-16T00:00:00Z</dcterms:created>
  <dcterms:modified xsi:type="dcterms:W3CDTF">2021-05-27T06:21:37Z</dcterms:modified>
</cp:coreProperties>
</file>