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C58C-BD64-4232-A8C6-4CD57A23FC2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4634-61F0-4031-BF53-E07373A1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86742" cy="114300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 CHARACTERISTICS </a:t>
            </a:r>
            <a:r>
              <a:rPr lang="en-US" dirty="0" smtClean="0">
                <a:solidFill>
                  <a:srgbClr val="FF0000"/>
                </a:solidFill>
              </a:rPr>
              <a:t>OF PHYLUM ANNELIDA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5715016"/>
            <a:ext cx="6400800" cy="7524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                  PRESENTED BY SAIMOUN</a:t>
            </a:r>
            <a:endParaRPr lang="en-US" dirty="0"/>
          </a:p>
        </p:txBody>
      </p:sp>
      <p:pic>
        <p:nvPicPr>
          <p:cNvPr id="1026" name="Picture 2" descr="C:\Users\hp\Desktop\earthworms-lumbricina-tubular-segmented-worms-260nw-1731190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8858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785818"/>
          </a:xfrm>
        </p:spPr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143932" cy="5286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58180" cy="465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6072230"/>
          </a:xfrm>
        </p:spPr>
        <p:txBody>
          <a:bodyPr/>
          <a:lstStyle/>
          <a:p>
            <a:r>
              <a:rPr lang="en-US" dirty="0" smtClean="0"/>
              <a:t>Excretory systems consisting of metemerically disposed coiled tubes ,called nephridia / metanephridia .</a:t>
            </a:r>
          </a:p>
          <a:p>
            <a:r>
              <a:rPr lang="en-US" dirty="0" smtClean="0"/>
              <a:t>It is a little kidney .</a:t>
            </a:r>
          </a:p>
          <a:p>
            <a:r>
              <a:rPr lang="en-US" dirty="0" smtClean="0"/>
              <a:t>Each segment contains 2 nephridia .</a:t>
            </a:r>
          </a:p>
          <a:p>
            <a:r>
              <a:rPr lang="en-US" dirty="0" smtClean="0"/>
              <a:t>Each opens at both ends with 2 openings . </a:t>
            </a:r>
          </a:p>
          <a:p>
            <a:r>
              <a:rPr lang="en-US" dirty="0" smtClean="0"/>
              <a:t>Ciliated funnels called </a:t>
            </a:r>
            <a:r>
              <a:rPr lang="en-US" dirty="0" err="1" smtClean="0"/>
              <a:t>nephrostomes</a:t>
            </a:r>
            <a:r>
              <a:rPr lang="en-US" dirty="0" smtClean="0"/>
              <a:t> that removes wastes from the blood and coelomic fluids.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2051" name="Picture 3" descr="C:\Users\hp\Desktop\77199854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75"/>
            <a:ext cx="8643997" cy="53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072494" cy="5929354"/>
          </a:xfrm>
        </p:spPr>
        <p:txBody>
          <a:bodyPr/>
          <a:lstStyle/>
          <a:p>
            <a:pPr algn="l"/>
            <a:r>
              <a:rPr lang="en-US" dirty="0" smtClean="0"/>
              <a:t>Complete compartmentalized digestive system in most groups: mouth , pharynx ,esophagus ,intestine , rectum , anus . </a:t>
            </a:r>
          </a:p>
          <a:p>
            <a:r>
              <a:rPr lang="en-US" dirty="0" smtClean="0"/>
              <a:t>Pharynx is associated with salivary glands (that secrete hirudin anticoagulant in hirudinea ).</a:t>
            </a:r>
          </a:p>
          <a:p>
            <a:r>
              <a:rPr lang="en-US" dirty="0" smtClean="0"/>
              <a:t>Esophagus may lead to a crop then giggard and associated with calciferous glands for control of Ca ion concentration in oligochaeta 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1000132"/>
          </a:xfrm>
        </p:spPr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786742" cy="45720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23-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Circulatory system closed type .</a:t>
            </a:r>
          </a:p>
          <a:p>
            <a:pPr algn="just"/>
            <a:r>
              <a:rPr lang="en-US" dirty="0" smtClean="0"/>
              <a:t>It </a:t>
            </a:r>
            <a:r>
              <a:rPr lang="en-US" sz="2800" dirty="0" smtClean="0"/>
              <a:t>consist</a:t>
            </a:r>
            <a:r>
              <a:rPr lang="en-US" dirty="0" smtClean="0"/>
              <a:t> of dorsal blood vessel (carriying blood towards posterior end ) and ventral blood vessel (carrying blood towards posterior end ).</a:t>
            </a:r>
          </a:p>
          <a:p>
            <a:pPr algn="just"/>
            <a:r>
              <a:rPr lang="en-US" dirty="0" smtClean="0"/>
              <a:t>Contraction of blood vessels and valves ensure circulation and movement of blood in one direction .</a:t>
            </a:r>
          </a:p>
          <a:p>
            <a:pPr algn="just"/>
            <a:r>
              <a:rPr lang="en-US" dirty="0" smtClean="0"/>
              <a:t>Blood pigment mostly hemoglobin but some polychaeta have chlorocruorin or hemoerythrin as a blood pigments (both Fe containing pigments).</a:t>
            </a:r>
          </a:p>
          <a:p>
            <a:pPr algn="just"/>
            <a:r>
              <a:rPr lang="en-US" sz="2800" dirty="0" smtClean="0"/>
              <a:t>Circulatory system much reduced or absent in hirudinea with coelomic fluid used for circulation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1000132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001056" cy="5286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hp\Desktop\earthworm_nervous_system_resi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21537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57916"/>
          </a:xfrm>
        </p:spPr>
        <p:txBody>
          <a:bodyPr/>
          <a:lstStyle/>
          <a:p>
            <a:r>
              <a:rPr lang="en-US" dirty="0" smtClean="0"/>
              <a:t>Cerebral ganglia (brain) located above </a:t>
            </a:r>
            <a:r>
              <a:rPr lang="en-US" dirty="0" err="1" smtClean="0"/>
              <a:t>buccal</a:t>
            </a:r>
            <a:r>
              <a:rPr lang="en-US" dirty="0" smtClean="0"/>
              <a:t> cavity .</a:t>
            </a:r>
          </a:p>
          <a:p>
            <a:r>
              <a:rPr lang="en-US" dirty="0" smtClean="0"/>
              <a:t>Connected to a subpharyngeal ganglion .</a:t>
            </a:r>
          </a:p>
          <a:p>
            <a:r>
              <a:rPr lang="en-US" dirty="0" smtClean="0"/>
              <a:t>And a series of ventral segmental ganglia running throughout the body .</a:t>
            </a:r>
          </a:p>
          <a:p>
            <a:r>
              <a:rPr lang="en-US" dirty="0" smtClean="0"/>
              <a:t>Sense organs include :Touch receptors (tentacles and palps) ,statocysts , photoreceptors ,mechanoreceptor(vibration), chemoreceptors that include ciliated slit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928693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143932" cy="56436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phlum-annelida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501122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8572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01056" cy="5429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Reproductive+System+Seminal+vesicle+Sperm+duct+Seminal+recepta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dirty="0" smtClean="0"/>
              <a:t>Phylum annelida </a:t>
            </a:r>
            <a:r>
              <a:rPr lang="en-US" sz="2800" dirty="0" smtClean="0"/>
              <a:t>was first coined by Lamarck .</a:t>
            </a:r>
          </a:p>
          <a:p>
            <a:r>
              <a:rPr lang="en-US" sz="2800" dirty="0" smtClean="0"/>
              <a:t>ANNELIDA( annelus –little ring , eidos –form )</a:t>
            </a:r>
          </a:p>
          <a:p>
            <a:r>
              <a:rPr lang="en-US" sz="2800" dirty="0" smtClean="0"/>
              <a:t>They are elongated , bilaterally symmetrical and highly organized animals .</a:t>
            </a:r>
          </a:p>
          <a:p>
            <a:r>
              <a:rPr lang="en-US" sz="2800" dirty="0" smtClean="0"/>
              <a:t>Appearance of metamerism represents their greatest advancement , so that they are called segmented worms 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p\Desktop\3-s2.0-B9780123813329000396-f39-03-9780123813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8001056" cy="5500726"/>
          </a:xfrm>
        </p:spPr>
        <p:txBody>
          <a:bodyPr/>
          <a:lstStyle/>
          <a:p>
            <a:r>
              <a:rPr lang="en-US" dirty="0" smtClean="0"/>
              <a:t>Hermaphroditic .Regeneration common.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8001056" cy="61436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THANK YOU</a:t>
            </a:r>
          </a:p>
          <a:p>
            <a:pPr algn="l"/>
            <a:r>
              <a:rPr lang="en-US" sz="4000" dirty="0" smtClean="0"/>
              <a:t>GOOD LUCK</a:t>
            </a:r>
          </a:p>
          <a:p>
            <a:pPr algn="l"/>
            <a:r>
              <a:rPr lang="en-US" sz="4000" dirty="0" smtClean="0"/>
              <a:t>MY BEST WISHES ARE WITH YOU</a:t>
            </a:r>
            <a:endParaRPr lang="en-US" sz="4000" dirty="0"/>
          </a:p>
        </p:txBody>
      </p:sp>
      <p:pic>
        <p:nvPicPr>
          <p:cNvPr id="8196" name="Picture 4" descr="C:\Users\hp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8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928694"/>
          </a:xfrm>
        </p:spPr>
        <p:txBody>
          <a:bodyPr/>
          <a:lstStyle/>
          <a:p>
            <a:r>
              <a:rPr lang="en-US" b="1" dirty="0" smtClean="0"/>
              <a:t>GENERAL CHARACTERS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8215370" cy="5286412"/>
          </a:xfrm>
        </p:spPr>
        <p:txBody>
          <a:bodyPr/>
          <a:lstStyle/>
          <a:p>
            <a:r>
              <a:rPr lang="en-US" dirty="0" smtClean="0"/>
              <a:t>HABITAT</a:t>
            </a:r>
          </a:p>
          <a:p>
            <a:r>
              <a:rPr lang="en-US" sz="2400" dirty="0" smtClean="0"/>
              <a:t>Mostly</a:t>
            </a:r>
            <a:r>
              <a:rPr lang="en-US" dirty="0" smtClean="0"/>
              <a:t> aquatic,some terrestrial,burrowing ,some </a:t>
            </a:r>
            <a:r>
              <a:rPr lang="en-US" dirty="0" err="1" smtClean="0"/>
              <a:t>commensal</a:t>
            </a:r>
            <a:r>
              <a:rPr lang="en-US" dirty="0" smtClean="0"/>
              <a:t> </a:t>
            </a:r>
            <a:r>
              <a:rPr lang="en-US" smtClean="0"/>
              <a:t>and parasitic .</a:t>
            </a:r>
            <a:endParaRPr lang="en-US" dirty="0" smtClean="0"/>
          </a:p>
        </p:txBody>
      </p:sp>
      <p:pic>
        <p:nvPicPr>
          <p:cNvPr id="1026" name="Picture 2" descr="C:\Users\h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650085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Figure_28_03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786742" cy="2643206"/>
          </a:xfrm>
          <a:prstGeom prst="rect">
            <a:avLst/>
          </a:prstGeom>
          <a:noFill/>
        </p:spPr>
      </p:pic>
      <p:pic>
        <p:nvPicPr>
          <p:cNvPr id="2051" name="Picture 3" descr="C:\Users\hp\Desktop\23_1-Phylum-Annelida-feat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778674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en-US" u="sng" dirty="0" smtClean="0"/>
              <a:t>Shape,symmetry and coelom</a:t>
            </a:r>
          </a:p>
          <a:p>
            <a:pPr>
              <a:buNone/>
            </a:pPr>
            <a:r>
              <a:rPr lang="en-US" dirty="0" smtClean="0"/>
              <a:t>Body elongated , bilateral symmetrical, triploblastic ,truly coelomate and metamerically segmented into similar metameres.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OUTER COVERING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/>
          <a:lstStyle/>
          <a:p>
            <a:r>
              <a:rPr lang="en-US" dirty="0" smtClean="0"/>
              <a:t>Epidermis of a single layer of columnar epithelial cells , covered externally by a thin cuticle not made of chitin .</a:t>
            </a:r>
          </a:p>
          <a:p>
            <a:r>
              <a:rPr lang="en-US" dirty="0" smtClean="0"/>
              <a:t>Body wall </a:t>
            </a:r>
            <a:r>
              <a:rPr lang="en-US" dirty="0" err="1" smtClean="0"/>
              <a:t>dermo</a:t>
            </a:r>
            <a:r>
              <a:rPr lang="en-US" dirty="0" smtClean="0"/>
              <a:t> muscular . Outer muscle </a:t>
            </a:r>
            <a:r>
              <a:rPr lang="en-US" dirty="0" err="1" smtClean="0"/>
              <a:t>fibres</a:t>
            </a:r>
            <a:r>
              <a:rPr lang="en-US" dirty="0" smtClean="0"/>
              <a:t> circular , inner longitudinal 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LOCOMOTORY ORGANS</a:t>
            </a:r>
            <a:endParaRPr lang="en-US" b="1" dirty="0"/>
          </a:p>
        </p:txBody>
      </p:sp>
      <p:pic>
        <p:nvPicPr>
          <p:cNvPr id="4098" name="Picture 2" descr="C:\Users\hp\Desktop\locomotion-in-annelid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929618" cy="550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d4c7c9a7-e54b-41d9-b1e7-360be9b33cba89114335660101777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42"/>
            <a:ext cx="850106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5786478"/>
          </a:xfrm>
        </p:spPr>
        <p:txBody>
          <a:bodyPr/>
          <a:lstStyle/>
          <a:p>
            <a:r>
              <a:rPr lang="en-US" b="1" dirty="0" smtClean="0"/>
              <a:t>LOCOMOTORY ORGANS</a:t>
            </a:r>
          </a:p>
          <a:p>
            <a:pPr algn="l"/>
            <a:r>
              <a:rPr lang="en-US" b="1" dirty="0" smtClean="0"/>
              <a:t>Parapodia present in some groups .</a:t>
            </a:r>
          </a:p>
          <a:p>
            <a:pPr algn="l"/>
            <a:r>
              <a:rPr lang="en-US" b="1" dirty="0" smtClean="0"/>
              <a:t>One or many pairs of chitinous bristles called setae (chaetae). </a:t>
            </a:r>
          </a:p>
          <a:p>
            <a:pPr algn="l"/>
            <a:r>
              <a:rPr lang="en-US" b="1" dirty="0" smtClean="0"/>
              <a:t>Function :</a:t>
            </a:r>
          </a:p>
          <a:p>
            <a:pPr algn="l"/>
            <a:r>
              <a:rPr lang="en-US" b="1" dirty="0" smtClean="0"/>
              <a:t>Morphology needs for classification .</a:t>
            </a:r>
          </a:p>
          <a:p>
            <a:pPr algn="l"/>
            <a:r>
              <a:rPr lang="en-US" b="1" dirty="0" smtClean="0"/>
              <a:t>Highly vasculized – exchanged of gases .</a:t>
            </a:r>
          </a:p>
          <a:p>
            <a:pPr algn="l"/>
            <a:r>
              <a:rPr lang="en-US" b="1" dirty="0" smtClean="0"/>
              <a:t>Locomotory function .</a:t>
            </a:r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428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GENERAL CHARACTERISTICS OF PHYLUM ANNELIDA</vt:lpstr>
      <vt:lpstr>INTRODUCTION</vt:lpstr>
      <vt:lpstr>GENERAL CHARACTERS</vt:lpstr>
      <vt:lpstr>Slide 4</vt:lpstr>
      <vt:lpstr>Slide 5</vt:lpstr>
      <vt:lpstr>OUTER COVERING</vt:lpstr>
      <vt:lpstr>LOCOMOTORY ORGANS</vt:lpstr>
      <vt:lpstr>Slide 8</vt:lpstr>
      <vt:lpstr>Slide 9</vt:lpstr>
      <vt:lpstr>EXCRETORY SYSTEM</vt:lpstr>
      <vt:lpstr>Slide 11</vt:lpstr>
      <vt:lpstr>DIGESTIVE SYSTEM</vt:lpstr>
      <vt:lpstr>Slide 13</vt:lpstr>
      <vt:lpstr>CIRCULATORY SYSTEM</vt:lpstr>
      <vt:lpstr>Slide 15</vt:lpstr>
      <vt:lpstr>NERVOUS SYSTEM</vt:lpstr>
      <vt:lpstr>Slide 17</vt:lpstr>
      <vt:lpstr>RESPIRATORY SYSTEM</vt:lpstr>
      <vt:lpstr>LIFE CYCLE</vt:lpstr>
      <vt:lpstr>Slide 20</vt:lpstr>
      <vt:lpstr>Slide 21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CHARACTERISTICS AND CLASSIFICATION OF ANNELIDA</dc:title>
  <dc:creator>hp</dc:creator>
  <cp:lastModifiedBy>hp</cp:lastModifiedBy>
  <cp:revision>26</cp:revision>
  <dcterms:created xsi:type="dcterms:W3CDTF">2021-05-27T14:37:03Z</dcterms:created>
  <dcterms:modified xsi:type="dcterms:W3CDTF">2021-05-28T04:43:59Z</dcterms:modified>
</cp:coreProperties>
</file>