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5-26T20:24:59.949" idx="1">
    <p:pos x="10" y="10"/>
    <p:text/>
    <p:extLst>
      <p:ext uri="{C676402C-5697-4E1C-873F-D02D1690AC5C}">
        <p15:threadingInfo xmlns:p15="http://schemas.microsoft.com/office/powerpoint/2012/main" timeZoneBias="-33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6A640D-3321-4A67-9790-55625935DE0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5F1A10-73C9-456B-BFC3-3A0BA39DA4D6}">
      <dgm:prSet phldrT="[Text]" custT="1"/>
      <dgm:spPr>
        <a:solidFill>
          <a:schemeClr val="bg2">
            <a:lumMod val="75000"/>
          </a:schemeClr>
        </a:solidFill>
      </dgm:spPr>
      <dgm:t>
        <a:bodyPr/>
        <a:lstStyle/>
        <a:p>
          <a:pPr algn="ctr"/>
          <a:r>
            <a:rPr lang="en-US" sz="2000" dirty="0" smtClean="0"/>
            <a:t>Demand Pull  </a:t>
          </a:r>
          <a:endParaRPr lang="en-US" sz="2000" dirty="0"/>
        </a:p>
      </dgm:t>
    </dgm:pt>
    <dgm:pt modelId="{338A12C9-6D91-484C-8094-9CD250690123}" type="parTrans" cxnId="{A97CABA7-435D-401A-BF32-E5A0A98EEFD8}">
      <dgm:prSet/>
      <dgm:spPr/>
      <dgm:t>
        <a:bodyPr/>
        <a:lstStyle/>
        <a:p>
          <a:endParaRPr lang="en-US"/>
        </a:p>
      </dgm:t>
    </dgm:pt>
    <dgm:pt modelId="{410740C3-C957-42C0-8B01-0795C1C812C9}" type="sibTrans" cxnId="{A97CABA7-435D-401A-BF32-E5A0A98EEFD8}">
      <dgm:prSet/>
      <dgm:spPr/>
      <dgm:t>
        <a:bodyPr/>
        <a:lstStyle/>
        <a:p>
          <a:endParaRPr lang="en-US"/>
        </a:p>
      </dgm:t>
    </dgm:pt>
    <dgm:pt modelId="{FD125DE1-9C27-45DA-A10D-EA98EE04F6E8}">
      <dgm:prSet phldrT="[Text]" phldr="1"/>
      <dgm:spPr/>
      <dgm:t>
        <a:bodyPr/>
        <a:lstStyle/>
        <a:p>
          <a:endParaRPr lang="en-US" dirty="0"/>
        </a:p>
      </dgm:t>
    </dgm:pt>
    <dgm:pt modelId="{E604685B-B96F-4CA5-8401-8B0629703E55}" type="parTrans" cxnId="{8B0B1AE7-1C38-4759-966E-1BE9D9E924AE}">
      <dgm:prSet/>
      <dgm:spPr/>
      <dgm:t>
        <a:bodyPr/>
        <a:lstStyle/>
        <a:p>
          <a:endParaRPr lang="en-US"/>
        </a:p>
      </dgm:t>
    </dgm:pt>
    <dgm:pt modelId="{23559CD7-BAC6-4384-ABAB-9A1086D43A0D}" type="sibTrans" cxnId="{8B0B1AE7-1C38-4759-966E-1BE9D9E924AE}">
      <dgm:prSet/>
      <dgm:spPr/>
      <dgm:t>
        <a:bodyPr/>
        <a:lstStyle/>
        <a:p>
          <a:endParaRPr lang="en-US"/>
        </a:p>
      </dgm:t>
    </dgm:pt>
    <dgm:pt modelId="{44E6F3DA-AAAD-4F5E-8552-829D7D9E7944}">
      <dgm:prSet phldrT="[Text]" custT="1"/>
      <dgm:spPr>
        <a:solidFill>
          <a:schemeClr val="bg2">
            <a:lumMod val="75000"/>
          </a:schemeClr>
        </a:solidFill>
      </dgm:spPr>
      <dgm:t>
        <a:bodyPr/>
        <a:lstStyle/>
        <a:p>
          <a:pPr algn="ctr"/>
          <a:r>
            <a:rPr lang="en-US" sz="2000" dirty="0" smtClean="0"/>
            <a:t>Cost Push</a:t>
          </a:r>
          <a:endParaRPr lang="en-US" sz="2000" dirty="0"/>
        </a:p>
      </dgm:t>
    </dgm:pt>
    <dgm:pt modelId="{F46167CB-41CB-4544-AECF-E44BF2B1E089}" type="parTrans" cxnId="{74CCA334-EF0A-4A8B-8A7F-85524433CE24}">
      <dgm:prSet/>
      <dgm:spPr/>
      <dgm:t>
        <a:bodyPr/>
        <a:lstStyle/>
        <a:p>
          <a:endParaRPr lang="en-US"/>
        </a:p>
      </dgm:t>
    </dgm:pt>
    <dgm:pt modelId="{9C11FC25-BDF8-4E0F-8507-9DF3D6C698F5}" type="sibTrans" cxnId="{74CCA334-EF0A-4A8B-8A7F-85524433CE24}">
      <dgm:prSet/>
      <dgm:spPr/>
      <dgm:t>
        <a:bodyPr/>
        <a:lstStyle/>
        <a:p>
          <a:endParaRPr lang="en-US"/>
        </a:p>
      </dgm:t>
    </dgm:pt>
    <dgm:pt modelId="{693647BC-4DB5-407E-86B3-78FBEEAA0AC0}">
      <dgm:prSet phldrT="[Text]" phldr="1"/>
      <dgm:spPr/>
      <dgm:t>
        <a:bodyPr/>
        <a:lstStyle/>
        <a:p>
          <a:endParaRPr lang="en-US"/>
        </a:p>
      </dgm:t>
    </dgm:pt>
    <dgm:pt modelId="{5C2D774B-7E80-4D2C-ADB5-851993E336D0}" type="parTrans" cxnId="{BDD314B6-6524-4A3E-B577-E40BF1064F76}">
      <dgm:prSet/>
      <dgm:spPr/>
      <dgm:t>
        <a:bodyPr/>
        <a:lstStyle/>
        <a:p>
          <a:endParaRPr lang="en-US"/>
        </a:p>
      </dgm:t>
    </dgm:pt>
    <dgm:pt modelId="{94B8092A-E196-4B00-8FE0-556F5C60548F}" type="sibTrans" cxnId="{BDD314B6-6524-4A3E-B577-E40BF1064F76}">
      <dgm:prSet/>
      <dgm:spPr/>
      <dgm:t>
        <a:bodyPr/>
        <a:lstStyle/>
        <a:p>
          <a:endParaRPr lang="en-US"/>
        </a:p>
      </dgm:t>
    </dgm:pt>
    <dgm:pt modelId="{61B99C2E-52E2-4881-B9FD-04170A3F9860}" type="pres">
      <dgm:prSet presAssocID="{716A640D-3321-4A67-9790-55625935DE0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A8E116-5D3B-4B23-A48D-7101DCBC5A1D}" type="pres">
      <dgm:prSet presAssocID="{7B5F1A10-73C9-456B-BFC3-3A0BA39DA4D6}" presName="parentText" presStyleLbl="node1" presStyleIdx="0" presStyleCnt="2" custLinFactNeighborX="23570" custLinFactNeighborY="-329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CAD4F4-832F-4BF4-90F9-A2515AB4A2DD}" type="pres">
      <dgm:prSet presAssocID="{7B5F1A10-73C9-456B-BFC3-3A0BA39DA4D6}" presName="childText" presStyleLbl="revTx" presStyleIdx="0" presStyleCnt="2" custFlipVert="1" custScaleY="291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2F27CE-5D9F-45C7-BA63-62A979438555}" type="pres">
      <dgm:prSet presAssocID="{44E6F3DA-AAAD-4F5E-8552-829D7D9E794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834693-2722-4944-9F21-B18E24FFA200}" type="pres">
      <dgm:prSet presAssocID="{44E6F3DA-AAAD-4F5E-8552-829D7D9E794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A8200C-6BBA-455E-8388-FB1CE074B9D2}" type="presOf" srcId="{7B5F1A10-73C9-456B-BFC3-3A0BA39DA4D6}" destId="{08A8E116-5D3B-4B23-A48D-7101DCBC5A1D}" srcOrd="0" destOrd="0" presId="urn:microsoft.com/office/officeart/2005/8/layout/vList2"/>
    <dgm:cxn modelId="{BDD314B6-6524-4A3E-B577-E40BF1064F76}" srcId="{44E6F3DA-AAAD-4F5E-8552-829D7D9E7944}" destId="{693647BC-4DB5-407E-86B3-78FBEEAA0AC0}" srcOrd="0" destOrd="0" parTransId="{5C2D774B-7E80-4D2C-ADB5-851993E336D0}" sibTransId="{94B8092A-E196-4B00-8FE0-556F5C60548F}"/>
    <dgm:cxn modelId="{06EE1F96-BD35-42F5-9FEB-E529B7E9FC97}" type="presOf" srcId="{44E6F3DA-AAAD-4F5E-8552-829D7D9E7944}" destId="{392F27CE-5D9F-45C7-BA63-62A979438555}" srcOrd="0" destOrd="0" presId="urn:microsoft.com/office/officeart/2005/8/layout/vList2"/>
    <dgm:cxn modelId="{1AEC588F-99A4-4FE4-82CC-A68AEF071EF8}" type="presOf" srcId="{693647BC-4DB5-407E-86B3-78FBEEAA0AC0}" destId="{31834693-2722-4944-9F21-B18E24FFA200}" srcOrd="0" destOrd="0" presId="urn:microsoft.com/office/officeart/2005/8/layout/vList2"/>
    <dgm:cxn modelId="{C3AA4EF8-226D-44B0-8079-D832CF11CCC2}" type="presOf" srcId="{FD125DE1-9C27-45DA-A10D-EA98EE04F6E8}" destId="{30CAD4F4-832F-4BF4-90F9-A2515AB4A2DD}" srcOrd="0" destOrd="0" presId="urn:microsoft.com/office/officeart/2005/8/layout/vList2"/>
    <dgm:cxn modelId="{74CCA334-EF0A-4A8B-8A7F-85524433CE24}" srcId="{716A640D-3321-4A67-9790-55625935DE01}" destId="{44E6F3DA-AAAD-4F5E-8552-829D7D9E7944}" srcOrd="1" destOrd="0" parTransId="{F46167CB-41CB-4544-AECF-E44BF2B1E089}" sibTransId="{9C11FC25-BDF8-4E0F-8507-9DF3D6C698F5}"/>
    <dgm:cxn modelId="{7963B0B5-544D-44BE-A7B4-CE4204135D99}" type="presOf" srcId="{716A640D-3321-4A67-9790-55625935DE01}" destId="{61B99C2E-52E2-4881-B9FD-04170A3F9860}" srcOrd="0" destOrd="0" presId="urn:microsoft.com/office/officeart/2005/8/layout/vList2"/>
    <dgm:cxn modelId="{A97CABA7-435D-401A-BF32-E5A0A98EEFD8}" srcId="{716A640D-3321-4A67-9790-55625935DE01}" destId="{7B5F1A10-73C9-456B-BFC3-3A0BA39DA4D6}" srcOrd="0" destOrd="0" parTransId="{338A12C9-6D91-484C-8094-9CD250690123}" sibTransId="{410740C3-C957-42C0-8B01-0795C1C812C9}"/>
    <dgm:cxn modelId="{8B0B1AE7-1C38-4759-966E-1BE9D9E924AE}" srcId="{7B5F1A10-73C9-456B-BFC3-3A0BA39DA4D6}" destId="{FD125DE1-9C27-45DA-A10D-EA98EE04F6E8}" srcOrd="0" destOrd="0" parTransId="{E604685B-B96F-4CA5-8401-8B0629703E55}" sibTransId="{23559CD7-BAC6-4384-ABAB-9A1086D43A0D}"/>
    <dgm:cxn modelId="{58864B25-0E10-475D-94DC-F3F996D90DAD}" type="presParOf" srcId="{61B99C2E-52E2-4881-B9FD-04170A3F9860}" destId="{08A8E116-5D3B-4B23-A48D-7101DCBC5A1D}" srcOrd="0" destOrd="0" presId="urn:microsoft.com/office/officeart/2005/8/layout/vList2"/>
    <dgm:cxn modelId="{F922F3E6-680D-4F10-B8B1-AFB6C084D288}" type="presParOf" srcId="{61B99C2E-52E2-4881-B9FD-04170A3F9860}" destId="{30CAD4F4-832F-4BF4-90F9-A2515AB4A2DD}" srcOrd="1" destOrd="0" presId="urn:microsoft.com/office/officeart/2005/8/layout/vList2"/>
    <dgm:cxn modelId="{43FD0776-A8E0-42AD-89D7-04E49D91293C}" type="presParOf" srcId="{61B99C2E-52E2-4881-B9FD-04170A3F9860}" destId="{392F27CE-5D9F-45C7-BA63-62A979438555}" srcOrd="2" destOrd="0" presId="urn:microsoft.com/office/officeart/2005/8/layout/vList2"/>
    <dgm:cxn modelId="{772A9AE3-2274-43B5-AEB9-3DBAE194E572}" type="presParOf" srcId="{61B99C2E-52E2-4881-B9FD-04170A3F9860}" destId="{31834693-2722-4944-9F21-B18E24FFA20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8E116-5D3B-4B23-A48D-7101DCBC5A1D}">
      <dsp:nvSpPr>
        <dsp:cNvPr id="0" name=""/>
        <dsp:cNvSpPr/>
      </dsp:nvSpPr>
      <dsp:spPr>
        <a:xfrm>
          <a:off x="0" y="0"/>
          <a:ext cx="3401962" cy="484379"/>
        </a:xfrm>
        <a:prstGeom prst="roundRect">
          <a:avLst/>
        </a:prstGeom>
        <a:solidFill>
          <a:schemeClr val="bg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Demand Pull  </a:t>
          </a:r>
          <a:endParaRPr lang="en-US" sz="2000" kern="1200" dirty="0"/>
        </a:p>
      </dsp:txBody>
      <dsp:txXfrm>
        <a:off x="23645" y="23645"/>
        <a:ext cx="3354672" cy="437089"/>
      </dsp:txXfrm>
    </dsp:sp>
    <dsp:sp modelId="{30CAD4F4-832F-4BF4-90F9-A2515AB4A2DD}">
      <dsp:nvSpPr>
        <dsp:cNvPr id="0" name=""/>
        <dsp:cNvSpPr/>
      </dsp:nvSpPr>
      <dsp:spPr>
        <a:xfrm flipV="1">
          <a:off x="0" y="485980"/>
          <a:ext cx="3401962" cy="86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12" tIns="7620" rIns="42672" bIns="7620" numCol="1" spcCol="1270" anchor="t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500" kern="1200" dirty="0"/>
        </a:p>
      </dsp:txBody>
      <dsp:txXfrm rot="10800000">
        <a:off x="0" y="485980"/>
        <a:ext cx="3401962" cy="86812"/>
      </dsp:txXfrm>
    </dsp:sp>
    <dsp:sp modelId="{392F27CE-5D9F-45C7-BA63-62A979438555}">
      <dsp:nvSpPr>
        <dsp:cNvPr id="0" name=""/>
        <dsp:cNvSpPr/>
      </dsp:nvSpPr>
      <dsp:spPr>
        <a:xfrm>
          <a:off x="0" y="572792"/>
          <a:ext cx="3401962" cy="484379"/>
        </a:xfrm>
        <a:prstGeom prst="roundRect">
          <a:avLst/>
        </a:prstGeom>
        <a:solidFill>
          <a:schemeClr val="bg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Cost Push</a:t>
          </a:r>
          <a:endParaRPr lang="en-US" sz="2000" kern="1200" dirty="0"/>
        </a:p>
      </dsp:txBody>
      <dsp:txXfrm>
        <a:off x="23645" y="596437"/>
        <a:ext cx="3354672" cy="437089"/>
      </dsp:txXfrm>
    </dsp:sp>
    <dsp:sp modelId="{31834693-2722-4944-9F21-B18E24FFA200}">
      <dsp:nvSpPr>
        <dsp:cNvPr id="0" name=""/>
        <dsp:cNvSpPr/>
      </dsp:nvSpPr>
      <dsp:spPr>
        <a:xfrm>
          <a:off x="0" y="1057172"/>
          <a:ext cx="3401962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12" tIns="7620" rIns="42672" bIns="7620" numCol="1" spcCol="1270" anchor="t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500" kern="1200"/>
        </a:p>
      </dsp:txBody>
      <dsp:txXfrm>
        <a:off x="0" y="1057172"/>
        <a:ext cx="3401962" cy="2980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6508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1937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0872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4113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971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9696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873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4360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6626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57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768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6598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3613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9302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8204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0851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6599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5877FFE-A82B-48D1-A8BF-AEF8A9084850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48C51-6DF3-4B5B-AE71-E70E6825D3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28842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https://www.thebalance.com/what-is-inflation-how-it-s-measured-and-managed-3306170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balance.com/what-is-economic-growth-3306014" TargetMode="External"/><Relationship Id="rId2" Type="http://schemas.openxmlformats.org/officeDocument/2006/relationships/hyperlink" Target="https://www.thebalance.com/what-is-demand-pull-inflation-330610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hebalance.com/discretionary-fiscal-policy-330592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7961" y="1877962"/>
            <a:ext cx="8337755" cy="1268362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pPr algn="ctr"/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/>
              <a:t/>
            </a:r>
            <a:br>
              <a:rPr lang="en-US" sz="4800" b="1" dirty="0"/>
            </a:br>
            <a:r>
              <a:rPr lang="en-US" sz="4800" b="1" dirty="0" smtClean="0"/>
              <a:t>Topic: Causes of Inflation</a:t>
            </a:r>
            <a:r>
              <a:rPr lang="en-US" sz="4800" dirty="0" smtClean="0"/>
              <a:t/>
            </a:r>
            <a:br>
              <a:rPr lang="en-US" sz="4800" dirty="0" smtClean="0"/>
            </a:br>
            <a:endParaRPr lang="en-IN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4942" y="3500284"/>
            <a:ext cx="8436077" cy="2084439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Paper: Introductory Macroeconomics</a:t>
            </a:r>
          </a:p>
          <a:p>
            <a:pPr algn="ctr"/>
            <a:r>
              <a:rPr lang="en-US" sz="2800" b="1" dirty="0" smtClean="0"/>
              <a:t>Unit: 4</a:t>
            </a:r>
          </a:p>
          <a:p>
            <a:pPr algn="ctr"/>
            <a:r>
              <a:rPr lang="en-US" sz="1500" dirty="0"/>
              <a:t>Prepared by</a:t>
            </a:r>
            <a:br>
              <a:rPr lang="en-US" sz="1500" dirty="0"/>
            </a:br>
            <a:r>
              <a:rPr lang="en-US" sz="1500" dirty="0" err="1"/>
              <a:t>Anindita</a:t>
            </a:r>
            <a:r>
              <a:rPr lang="en-US" sz="1500" dirty="0"/>
              <a:t> </a:t>
            </a:r>
            <a:r>
              <a:rPr lang="en-US" sz="1500" dirty="0" err="1"/>
              <a:t>Chakravarty</a:t>
            </a:r>
            <a:endParaRPr lang="en-IN" sz="15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911672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9367" y="678427"/>
            <a:ext cx="9687229" cy="562405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200" dirty="0"/>
              <a:t>There are two main causes of </a:t>
            </a:r>
            <a:r>
              <a:rPr lang="en-US" sz="3200" dirty="0" smtClean="0">
                <a:hlinkClick r:id="rId2"/>
              </a:rPr>
              <a:t>inflation</a:t>
            </a:r>
            <a:endParaRPr lang="en-US" sz="3200" dirty="0" smtClean="0"/>
          </a:p>
          <a:p>
            <a:pPr marL="0" indent="0" algn="just">
              <a:buNone/>
            </a:pPr>
            <a:endParaRPr lang="en-US" sz="3200" dirty="0"/>
          </a:p>
          <a:p>
            <a:pPr marL="0" indent="0" algn="just">
              <a:buNone/>
            </a:pPr>
            <a:r>
              <a:rPr lang="en-US" sz="3200" dirty="0" smtClean="0"/>
              <a:t>   </a:t>
            </a:r>
            <a:endParaRPr lang="en-US" sz="3200" dirty="0"/>
          </a:p>
          <a:p>
            <a:pPr algn="just"/>
            <a:r>
              <a:rPr lang="en-US" sz="3200" dirty="0" smtClean="0"/>
              <a:t>Both </a:t>
            </a:r>
            <a:r>
              <a:rPr lang="en-US" sz="3200" dirty="0"/>
              <a:t>are responsible for a </a:t>
            </a:r>
            <a:r>
              <a:rPr lang="en-US" sz="3200" i="1" dirty="0"/>
              <a:t>general rise in prices </a:t>
            </a:r>
            <a:r>
              <a:rPr lang="en-US" sz="3200" dirty="0"/>
              <a:t>in an </a:t>
            </a:r>
            <a:r>
              <a:rPr lang="en-US" sz="3200" dirty="0" smtClean="0"/>
              <a:t>economy</a:t>
            </a:r>
          </a:p>
          <a:p>
            <a:pPr algn="just"/>
            <a:r>
              <a:rPr lang="en-IN" sz="3200" dirty="0"/>
              <a:t>But they work differently. </a:t>
            </a:r>
            <a:endParaRPr lang="en-IN" sz="3200" dirty="0" smtClean="0"/>
          </a:p>
          <a:p>
            <a:pPr algn="just"/>
            <a:r>
              <a:rPr lang="en-US" sz="3200" dirty="0"/>
              <a:t>Demand-pull conditions occur when </a:t>
            </a:r>
            <a:r>
              <a:rPr lang="en-US" sz="3200" i="1" dirty="0">
                <a:solidFill>
                  <a:srgbClr val="FFFF00"/>
                </a:solidFill>
              </a:rPr>
              <a:t>demand from consumers pulls prices up</a:t>
            </a:r>
            <a:r>
              <a:rPr lang="en-US" sz="3200" i="1" dirty="0" smtClean="0">
                <a:solidFill>
                  <a:srgbClr val="FFFF00"/>
                </a:solidFill>
              </a:rPr>
              <a:t>.</a:t>
            </a:r>
          </a:p>
          <a:p>
            <a:pPr algn="just"/>
            <a:r>
              <a:rPr lang="en-US" sz="3200" dirty="0"/>
              <a:t>Cost-push occurs when </a:t>
            </a:r>
            <a:r>
              <a:rPr lang="en-US" sz="3200" i="1" dirty="0">
                <a:solidFill>
                  <a:srgbClr val="FFFF00"/>
                </a:solidFill>
              </a:rPr>
              <a:t>supply cost force prices higher. 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1071304"/>
              </p:ext>
            </p:extLst>
          </p:nvPr>
        </p:nvGraphicFramePr>
        <p:xfrm>
          <a:off x="2448233" y="1386347"/>
          <a:ext cx="3401962" cy="1356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562850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53962"/>
            <a:ext cx="9601196" cy="580103"/>
          </a:xfrm>
        </p:spPr>
        <p:txBody>
          <a:bodyPr>
            <a:noAutofit/>
          </a:bodyPr>
          <a:lstStyle/>
          <a:p>
            <a:pPr algn="ctr"/>
            <a:r>
              <a:rPr lang="en-IN" sz="3200" b="1" dirty="0">
                <a:solidFill>
                  <a:srgbClr val="FFFF00"/>
                </a:solidFill>
              </a:rPr>
              <a:t>Demand-Pull Inflation </a:t>
            </a:r>
            <a:br>
              <a:rPr lang="en-IN" sz="3200" b="1" dirty="0">
                <a:solidFill>
                  <a:srgbClr val="FFFF00"/>
                </a:solidFill>
              </a:rPr>
            </a:br>
            <a:endParaRPr lang="en-IN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258" y="1120877"/>
            <a:ext cx="11061289" cy="5181600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hlinkClick r:id="rId2"/>
              </a:rPr>
              <a:t>Demand-pull inflation</a:t>
            </a:r>
            <a:r>
              <a:rPr lang="en-US" sz="2400" dirty="0"/>
              <a:t> is the most common cause of rising prices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/>
              <a:t>It occurs when consumer demand for goods and services increases so much that it outstrips supply. </a:t>
            </a:r>
            <a:endParaRPr lang="en-US" sz="2400" dirty="0" smtClean="0"/>
          </a:p>
          <a:p>
            <a:pPr algn="just"/>
            <a:r>
              <a:rPr lang="en-US" sz="2400" dirty="0"/>
              <a:t>Producers can't make enough to meet demand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/>
              <a:t>There are </a:t>
            </a:r>
            <a:r>
              <a:rPr lang="en-US" sz="2400" i="1" dirty="0">
                <a:solidFill>
                  <a:srgbClr val="FFFF00"/>
                </a:solidFill>
              </a:rPr>
              <a:t>several circumstances</a:t>
            </a:r>
            <a:r>
              <a:rPr lang="en-US" sz="2400" dirty="0"/>
              <a:t> that create demand-pull inflation</a:t>
            </a:r>
            <a:r>
              <a:rPr lang="en-US" sz="2400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400" dirty="0" smtClean="0"/>
              <a:t>A</a:t>
            </a:r>
            <a:r>
              <a:rPr lang="en-US" sz="2400" dirty="0"/>
              <a:t> </a:t>
            </a:r>
            <a:r>
              <a:rPr lang="en-US" sz="2400" dirty="0">
                <a:hlinkClick r:id="rId3"/>
              </a:rPr>
              <a:t>growing economy</a:t>
            </a:r>
            <a:r>
              <a:rPr lang="en-US" sz="2400" b="1" dirty="0"/>
              <a:t> </a:t>
            </a:r>
            <a:r>
              <a:rPr lang="en-US" sz="2400" dirty="0"/>
              <a:t>affects inflation because when people get better </a:t>
            </a:r>
            <a:r>
              <a:rPr lang="en-US" sz="2400" dirty="0" smtClean="0"/>
              <a:t>jobs, </a:t>
            </a:r>
            <a:r>
              <a:rPr lang="en-US" sz="2400" dirty="0"/>
              <a:t>they spend more</a:t>
            </a:r>
            <a:r>
              <a:rPr lang="en-US" sz="2400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400" dirty="0" smtClean="0"/>
              <a:t>A</a:t>
            </a:r>
            <a:r>
              <a:rPr lang="en-US" sz="2400" dirty="0"/>
              <a:t> </a:t>
            </a:r>
            <a:r>
              <a:rPr lang="en-US" sz="2400" dirty="0">
                <a:hlinkClick r:id="rId4"/>
              </a:rPr>
              <a:t>discretionary fiscal </a:t>
            </a:r>
            <a:r>
              <a:rPr lang="en-US" sz="2400" dirty="0" smtClean="0">
                <a:hlinkClick r:id="rId4"/>
              </a:rPr>
              <a:t>policy</a:t>
            </a:r>
            <a:r>
              <a:rPr lang="en-US" sz="2400" dirty="0" smtClean="0"/>
              <a:t>- government </a:t>
            </a:r>
            <a:r>
              <a:rPr lang="en-US" sz="2400" dirty="0"/>
              <a:t>either spends more or taxes less</a:t>
            </a:r>
            <a:r>
              <a:rPr lang="en-US" sz="2400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400" u="sng" dirty="0">
                <a:solidFill>
                  <a:schemeClr val="bg2">
                    <a:lumMod val="60000"/>
                    <a:lumOff val="40000"/>
                  </a:schemeClr>
                </a:solidFill>
              </a:rPr>
              <a:t>Over-expansion of the money </a:t>
            </a:r>
            <a:r>
              <a:rPr lang="en-US" sz="2400" u="sng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supply- </a:t>
            </a:r>
            <a:r>
              <a:rPr lang="en-US" sz="2400" dirty="0" smtClean="0"/>
              <a:t>not </a:t>
            </a:r>
            <a:r>
              <a:rPr lang="en-US" sz="2400" dirty="0"/>
              <a:t>just cash, but also credit, loans, and mortgages</a:t>
            </a:r>
            <a:r>
              <a:rPr lang="en-US" sz="2400" dirty="0" smtClean="0"/>
              <a:t>.</a:t>
            </a:r>
            <a:endParaRPr lang="en-IN" sz="2400" dirty="0"/>
          </a:p>
          <a:p>
            <a:pPr lvl="1" algn="just"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rgbClr val="FFFF00"/>
              </a:solidFill>
            </a:endParaRPr>
          </a:p>
          <a:p>
            <a:pPr algn="just"/>
            <a:endParaRPr lang="en-US" sz="2400" dirty="0" smtClean="0"/>
          </a:p>
          <a:p>
            <a:pPr marL="0" indent="0" algn="just">
              <a:buNone/>
            </a:pP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01418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b="8269"/>
          <a:stretch/>
        </p:blipFill>
        <p:spPr>
          <a:xfrm>
            <a:off x="238889" y="117987"/>
            <a:ext cx="8435060" cy="652861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045678" y="2045111"/>
            <a:ext cx="293984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/>
              <a:t>F</a:t>
            </a:r>
            <a:r>
              <a:rPr lang="en-US" dirty="0" smtClean="0"/>
              <a:t>ull-employment </a:t>
            </a:r>
            <a:r>
              <a:rPr lang="en-US" dirty="0"/>
              <a:t>level of aggregate supply </a:t>
            </a:r>
            <a:r>
              <a:rPr lang="en-US" b="1" dirty="0">
                <a:solidFill>
                  <a:srgbClr val="FFFF00"/>
                </a:solidFill>
              </a:rPr>
              <a:t>OY</a:t>
            </a:r>
            <a:r>
              <a:rPr lang="en-US" b="1" baseline="-25000" dirty="0">
                <a:solidFill>
                  <a:srgbClr val="FFFF00"/>
                </a:solidFill>
              </a:rPr>
              <a:t>F</a:t>
            </a:r>
            <a:r>
              <a:rPr lang="en-US" dirty="0"/>
              <a:t> is reached, aggregate supply curve AS takes a vertical shape. </a:t>
            </a:r>
            <a:endParaRPr lang="en-US" dirty="0" smtClean="0"/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/>
              <a:t>This is because after the level of full employment, </a:t>
            </a:r>
            <a:r>
              <a:rPr lang="en-US" dirty="0">
                <a:solidFill>
                  <a:srgbClr val="FFFF00"/>
                </a:solidFill>
              </a:rPr>
              <a:t>supply of output cannot be increased.</a:t>
            </a:r>
            <a:endParaRPr lang="en-IN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260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439" y="255640"/>
            <a:ext cx="11031793" cy="637130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u="sng" dirty="0" smtClean="0">
                <a:solidFill>
                  <a:srgbClr val="FFFF00"/>
                </a:solidFill>
              </a:rPr>
              <a:t>EXPLANATION NOTE OF DIAGRAM</a:t>
            </a:r>
          </a:p>
          <a:p>
            <a:pPr algn="just"/>
            <a:r>
              <a:rPr lang="en-US" sz="2200" dirty="0"/>
              <a:t>Consider </a:t>
            </a:r>
            <a:r>
              <a:rPr lang="en-US" sz="2200" dirty="0" smtClean="0"/>
              <a:t>the Fig </a:t>
            </a:r>
            <a:r>
              <a:rPr lang="en-US" sz="2200" dirty="0"/>
              <a:t>in which aggregate demand and aggregate supply are measured along the X-axis and general price level along the Y-axis. </a:t>
            </a:r>
            <a:r>
              <a:rPr lang="en-US" sz="2200" dirty="0">
                <a:solidFill>
                  <a:srgbClr val="FFFF00"/>
                </a:solidFill>
              </a:rPr>
              <a:t>Curve AS represents the aggregate supply</a:t>
            </a:r>
            <a:r>
              <a:rPr lang="en-US" sz="2200" dirty="0"/>
              <a:t> which rises upward in the beginning but </a:t>
            </a:r>
            <a:r>
              <a:rPr lang="en-US" sz="2200" i="1" dirty="0">
                <a:solidFill>
                  <a:srgbClr val="FFFF00"/>
                </a:solidFill>
              </a:rPr>
              <a:t>when full-employment level of aggregate supply OY</a:t>
            </a:r>
            <a:r>
              <a:rPr lang="en-US" sz="2200" i="1" baseline="-25000" dirty="0">
                <a:solidFill>
                  <a:srgbClr val="FFFF00"/>
                </a:solidFill>
              </a:rPr>
              <a:t>F</a:t>
            </a:r>
            <a:r>
              <a:rPr lang="en-US" sz="2200" i="1" dirty="0">
                <a:solidFill>
                  <a:srgbClr val="FFFF00"/>
                </a:solidFill>
              </a:rPr>
              <a:t> is reached</a:t>
            </a:r>
            <a:r>
              <a:rPr lang="en-US" sz="2200" dirty="0"/>
              <a:t>, aggregate supply curve AS takes a vertical shape. </a:t>
            </a:r>
            <a:endParaRPr lang="en-US" sz="2200" dirty="0" smtClean="0"/>
          </a:p>
          <a:p>
            <a:pPr algn="just"/>
            <a:r>
              <a:rPr lang="en-US" sz="2200" dirty="0"/>
              <a:t>When aggregate demand curve is AD</a:t>
            </a:r>
            <a:r>
              <a:rPr lang="en-US" sz="2200" baseline="-25000" dirty="0"/>
              <a:t>1</a:t>
            </a:r>
            <a:r>
              <a:rPr lang="en-US" sz="2200" dirty="0"/>
              <a:t> the equilibrium is at less than full- employment level where price level OP</a:t>
            </a:r>
            <a:r>
              <a:rPr lang="en-US" sz="2200" baseline="-25000" dirty="0"/>
              <a:t>1</a:t>
            </a:r>
            <a:r>
              <a:rPr lang="en-US" sz="2200" dirty="0"/>
              <a:t> is determined</a:t>
            </a:r>
            <a:r>
              <a:rPr lang="en-US" sz="2200" dirty="0" smtClean="0"/>
              <a:t>.</a:t>
            </a:r>
          </a:p>
          <a:p>
            <a:pPr algn="just"/>
            <a:r>
              <a:rPr lang="en-US" sz="2200" dirty="0"/>
              <a:t>Now, if the </a:t>
            </a:r>
            <a:r>
              <a:rPr lang="en-US" sz="2200" dirty="0">
                <a:solidFill>
                  <a:srgbClr val="FFFF00"/>
                </a:solidFill>
              </a:rPr>
              <a:t>aggregate demand increases to AD</a:t>
            </a:r>
            <a:r>
              <a:rPr lang="en-US" sz="2200" baseline="-25000" dirty="0">
                <a:solidFill>
                  <a:srgbClr val="FFFF00"/>
                </a:solidFill>
              </a:rPr>
              <a:t>2</a:t>
            </a:r>
            <a:r>
              <a:rPr lang="en-US" sz="2200" dirty="0">
                <a:solidFill>
                  <a:srgbClr val="FFFF00"/>
                </a:solidFill>
              </a:rPr>
              <a:t>, price level rises to OP</a:t>
            </a:r>
            <a:r>
              <a:rPr lang="en-US" sz="2200" baseline="-25000" dirty="0">
                <a:solidFill>
                  <a:srgbClr val="FFFF00"/>
                </a:solidFill>
              </a:rPr>
              <a:t>2</a:t>
            </a:r>
            <a:r>
              <a:rPr lang="en-US" sz="2200" dirty="0">
                <a:solidFill>
                  <a:srgbClr val="FFFF00"/>
                </a:solidFill>
              </a:rPr>
              <a:t> </a:t>
            </a:r>
            <a:r>
              <a:rPr lang="en-US" sz="2200" dirty="0"/>
              <a:t>due to the emergence excess of demand at price level OP</a:t>
            </a:r>
            <a:r>
              <a:rPr lang="en-US" sz="2200" baseline="-25000" dirty="0"/>
              <a:t>1</a:t>
            </a:r>
            <a:r>
              <a:rPr lang="en-US" sz="2200" dirty="0"/>
              <a:t>. It will be noticed that here the rise in price level has also brought about increase in aggregate output supplied from OY</a:t>
            </a:r>
            <a:r>
              <a:rPr lang="en-US" sz="2200" baseline="-25000" dirty="0"/>
              <a:t>1</a:t>
            </a:r>
            <a:r>
              <a:rPr lang="en-US" sz="2200" dirty="0"/>
              <a:t> to OY</a:t>
            </a:r>
            <a:r>
              <a:rPr lang="en-US" sz="2200" baseline="-25000" dirty="0"/>
              <a:t>2</a:t>
            </a:r>
            <a:r>
              <a:rPr lang="en-US" sz="2200" dirty="0"/>
              <a:t>. </a:t>
            </a:r>
            <a:endParaRPr lang="en-US" sz="2200" dirty="0" smtClean="0"/>
          </a:p>
          <a:p>
            <a:pPr algn="just"/>
            <a:r>
              <a:rPr lang="en-US" sz="2200" dirty="0" smtClean="0"/>
              <a:t>If </a:t>
            </a:r>
            <a:r>
              <a:rPr lang="en-US" sz="2200" dirty="0"/>
              <a:t>the </a:t>
            </a:r>
            <a:r>
              <a:rPr lang="en-US" sz="2200" dirty="0">
                <a:solidFill>
                  <a:srgbClr val="FFFF00"/>
                </a:solidFill>
              </a:rPr>
              <a:t>aggregate demand further increases to AD</a:t>
            </a:r>
            <a:r>
              <a:rPr lang="en-US" sz="2200" baseline="-25000" dirty="0">
                <a:solidFill>
                  <a:srgbClr val="FFFF00"/>
                </a:solidFill>
              </a:rPr>
              <a:t>3</a:t>
            </a:r>
            <a:r>
              <a:rPr lang="en-US" sz="2200" dirty="0">
                <a:solidFill>
                  <a:srgbClr val="FFFF00"/>
                </a:solidFill>
              </a:rPr>
              <a:t>, the price level rises to OP</a:t>
            </a:r>
            <a:r>
              <a:rPr lang="en-US" sz="2200" baseline="-25000" dirty="0">
                <a:solidFill>
                  <a:srgbClr val="FFFF00"/>
                </a:solidFill>
              </a:rPr>
              <a:t>3</a:t>
            </a:r>
            <a:r>
              <a:rPr lang="en-US" sz="2200" dirty="0">
                <a:solidFill>
                  <a:srgbClr val="FFFF00"/>
                </a:solidFill>
              </a:rPr>
              <a:t> </a:t>
            </a:r>
            <a:r>
              <a:rPr lang="en-US" sz="2200" dirty="0"/>
              <a:t>under the pressure of more demand. </a:t>
            </a:r>
            <a:endParaRPr lang="en-US" sz="2200" dirty="0" smtClean="0"/>
          </a:p>
          <a:p>
            <a:pPr algn="just"/>
            <a:r>
              <a:rPr lang="en-US" sz="2200" dirty="0"/>
              <a:t>But since he aggregate supply curves is yet sloping upward, </a:t>
            </a:r>
            <a:r>
              <a:rPr lang="en-US" sz="2200" dirty="0">
                <a:solidFill>
                  <a:srgbClr val="FFFF00"/>
                </a:solidFill>
              </a:rPr>
              <a:t>increase in aggregate demand from AD</a:t>
            </a:r>
            <a:r>
              <a:rPr lang="en-US" sz="2200" baseline="-25000" dirty="0">
                <a:solidFill>
                  <a:srgbClr val="FFFF00"/>
                </a:solidFill>
              </a:rPr>
              <a:t>2</a:t>
            </a:r>
            <a:r>
              <a:rPr lang="en-US" sz="2200" dirty="0">
                <a:solidFill>
                  <a:srgbClr val="FFFF00"/>
                </a:solidFill>
              </a:rPr>
              <a:t>, to AD</a:t>
            </a:r>
            <a:r>
              <a:rPr lang="en-US" sz="2200" baseline="-25000" dirty="0">
                <a:solidFill>
                  <a:srgbClr val="FFFF00"/>
                </a:solidFill>
              </a:rPr>
              <a:t>3</a:t>
            </a:r>
            <a:r>
              <a:rPr lang="en-US" sz="2200" dirty="0">
                <a:solidFill>
                  <a:srgbClr val="FFFF00"/>
                </a:solidFill>
              </a:rPr>
              <a:t> has -used the increase in output from OY</a:t>
            </a:r>
            <a:r>
              <a:rPr lang="en-US" sz="2200" baseline="-25000" dirty="0">
                <a:solidFill>
                  <a:srgbClr val="FFFF00"/>
                </a:solidFill>
              </a:rPr>
              <a:t>2</a:t>
            </a:r>
            <a:r>
              <a:rPr lang="en-US" sz="2200" dirty="0">
                <a:solidFill>
                  <a:srgbClr val="FFFF00"/>
                </a:solidFill>
              </a:rPr>
              <a:t> to </a:t>
            </a:r>
            <a:r>
              <a:rPr lang="en-US" sz="2200" dirty="0" smtClean="0">
                <a:solidFill>
                  <a:srgbClr val="FFFF00"/>
                </a:solidFill>
              </a:rPr>
              <a:t>OY</a:t>
            </a:r>
            <a:r>
              <a:rPr lang="en-US" sz="2200" baseline="-25000" dirty="0" smtClean="0">
                <a:solidFill>
                  <a:srgbClr val="FFFF00"/>
                </a:solidFill>
              </a:rPr>
              <a:t>F</a:t>
            </a:r>
          </a:p>
          <a:p>
            <a:pPr algn="just"/>
            <a:r>
              <a:rPr lang="en-US" sz="2200" dirty="0"/>
              <a:t>If aggregate demand further increases, say to AD</a:t>
            </a:r>
            <a:r>
              <a:rPr lang="en-US" sz="2200" baseline="-25000" dirty="0"/>
              <a:t>4</a:t>
            </a:r>
            <a:r>
              <a:rPr lang="en-US" sz="2200" dirty="0"/>
              <a:t> only price level raises to OP</a:t>
            </a:r>
            <a:r>
              <a:rPr lang="en-US" sz="2200" baseline="-25000" dirty="0"/>
              <a:t>4</a:t>
            </a:r>
            <a:r>
              <a:rPr lang="en-US" sz="2200" dirty="0"/>
              <a:t> with output remaining constant at YF. </a:t>
            </a:r>
            <a:r>
              <a:rPr lang="en-US" sz="2200" dirty="0">
                <a:solidFill>
                  <a:srgbClr val="FFFF00"/>
                </a:solidFill>
              </a:rPr>
              <a:t>OY</a:t>
            </a:r>
            <a:r>
              <a:rPr lang="en-US" sz="2200" baseline="-25000" dirty="0">
                <a:solidFill>
                  <a:srgbClr val="FFFF00"/>
                </a:solidFill>
              </a:rPr>
              <a:t>F</a:t>
            </a:r>
            <a:r>
              <a:rPr lang="en-US" sz="2200" dirty="0">
                <a:solidFill>
                  <a:srgbClr val="FFFF00"/>
                </a:solidFill>
              </a:rPr>
              <a:t> is the full-employment level or output and aggregate supply curve is perfectly inelastic at Y</a:t>
            </a:r>
            <a:r>
              <a:rPr lang="en-US" sz="2200" baseline="-25000" dirty="0">
                <a:solidFill>
                  <a:srgbClr val="FFFF00"/>
                </a:solidFill>
              </a:rPr>
              <a:t>F</a:t>
            </a:r>
            <a:r>
              <a:rPr lang="en-US" sz="2200" dirty="0">
                <a:solidFill>
                  <a:srgbClr val="FFFF00"/>
                </a:solidFill>
              </a:rPr>
              <a:t>. </a:t>
            </a:r>
          </a:p>
          <a:p>
            <a:pPr algn="just"/>
            <a:endParaRPr lang="en-IN" u="sng" dirty="0"/>
          </a:p>
        </p:txBody>
      </p:sp>
    </p:spTree>
    <p:extLst>
      <p:ext uri="{BB962C8B-B14F-4D97-AF65-F5344CB8AC3E}">
        <p14:creationId xmlns:p14="http://schemas.microsoft.com/office/powerpoint/2010/main" val="2244576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10378284" cy="3329581"/>
          </a:xfrm>
        </p:spPr>
        <p:txBody>
          <a:bodyPr/>
          <a:lstStyle/>
          <a:p>
            <a:pPr algn="ctr"/>
            <a:r>
              <a:rPr lang="en-US" sz="2800" dirty="0" smtClean="0"/>
              <a:t>In the next class, we will continue with Cost-push inflation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4800" b="1" dirty="0" smtClean="0">
                <a:solidFill>
                  <a:srgbClr val="FFFF00"/>
                </a:solidFill>
                <a:latin typeface="Goudy Stout" panose="0202090407030B020401" pitchFamily="18" charset="0"/>
              </a:rPr>
              <a:t>THANK YOU</a:t>
            </a:r>
            <a:r>
              <a:rPr lang="en-US" sz="4800" b="1" dirty="0">
                <a:solidFill>
                  <a:srgbClr val="FFFF00"/>
                </a:solidFill>
                <a:latin typeface="Goudy Stout" panose="0202090407030B020401" pitchFamily="18" charset="0"/>
              </a:rPr>
              <a:t/>
            </a:r>
            <a:br>
              <a:rPr lang="en-US" sz="4800" b="1" dirty="0">
                <a:solidFill>
                  <a:srgbClr val="FFFF00"/>
                </a:solidFill>
                <a:latin typeface="Goudy Stout" panose="0202090407030B020401" pitchFamily="18" charset="0"/>
              </a:rPr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3081063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54</TotalTime>
  <Words>450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Goudy Stout</vt:lpstr>
      <vt:lpstr>Wingdings</vt:lpstr>
      <vt:lpstr>Wingdings 3</vt:lpstr>
      <vt:lpstr>Ion</vt:lpstr>
      <vt:lpstr>  Topic: Causes of Inflation </vt:lpstr>
      <vt:lpstr>PowerPoint Presentation</vt:lpstr>
      <vt:lpstr>Demand-Pull Inflation  </vt:lpstr>
      <vt:lpstr>PowerPoint Presentation</vt:lpstr>
      <vt:lpstr>PowerPoint Presentation</vt:lpstr>
      <vt:lpstr>In the next class, we will continue with Cost-push inflation   THANK YOU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Topic: Causes of Inflation </dc:title>
  <dc:creator>LENOVO</dc:creator>
  <cp:lastModifiedBy>LENOVO</cp:lastModifiedBy>
  <cp:revision>8</cp:revision>
  <dcterms:created xsi:type="dcterms:W3CDTF">2021-05-26T14:26:44Z</dcterms:created>
  <dcterms:modified xsi:type="dcterms:W3CDTF">2021-05-27T11:07:03Z</dcterms:modified>
</cp:coreProperties>
</file>