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56" r:id="rId10"/>
    <p:sldId id="260" r:id="rId11"/>
    <p:sldId id="257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81000"/>
            <a:ext cx="6172200" cy="685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Fungal Nutrition</a:t>
            </a:r>
            <a:endParaRPr lang="en-IN" sz="4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562600" y="5003322"/>
            <a:ext cx="2895600" cy="13716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Lipika Lahkar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Assistant Professor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Botany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Silapathar College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Mechanism Of Nutrition</a:t>
            </a:r>
            <a:endParaRPr lang="en-IN" dirty="0"/>
          </a:p>
        </p:txBody>
      </p:sp>
      <p:pic>
        <p:nvPicPr>
          <p:cNvPr id="41986" name="Picture 2" descr="C:\Users\Admin\Desktop\download (3).jpg"/>
          <p:cNvPicPr>
            <a:picLocks noChangeAspect="1" noChangeArrowheads="1"/>
          </p:cNvPicPr>
          <p:nvPr/>
        </p:nvPicPr>
        <p:blipFill>
          <a:blip r:embed="rId2"/>
          <a:srcRect b="12139"/>
          <a:stretch>
            <a:fillRect/>
          </a:stretch>
        </p:blipFill>
        <p:spPr bwMode="auto">
          <a:xfrm>
            <a:off x="381000" y="1143000"/>
            <a:ext cx="4245142" cy="2209800"/>
          </a:xfrm>
          <a:prstGeom prst="rect">
            <a:avLst/>
          </a:prstGeom>
          <a:noFill/>
        </p:spPr>
      </p:pic>
      <p:pic>
        <p:nvPicPr>
          <p:cNvPr id="41987" name="Picture 3" descr="C:\Users\Admin\Desktop\download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8498" y="3581400"/>
            <a:ext cx="4130202" cy="2897306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5029200" y="1905000"/>
            <a:ext cx="3724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Rhizoids penetrating substratum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152400" y="4572000"/>
            <a:ext cx="358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Intercellular and Intra cellular </a:t>
            </a:r>
            <a:r>
              <a:rPr lang="en-US" dirty="0" err="1" smtClean="0"/>
              <a:t>hyphae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838200"/>
            <a:ext cx="5486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esktop\0e46de0f-3971-4f5a-ad1d-d4b5a15e9852.jpg"/>
          <p:cNvPicPr>
            <a:picLocks noChangeAspect="1" noChangeArrowheads="1"/>
          </p:cNvPicPr>
          <p:nvPr/>
        </p:nvPicPr>
        <p:blipFill>
          <a:blip r:embed="rId2"/>
          <a:srcRect t="6496" r="8333" b="15556"/>
          <a:stretch>
            <a:fillRect/>
          </a:stretch>
        </p:blipFill>
        <p:spPr bwMode="auto">
          <a:xfrm rot="16200000">
            <a:off x="-821266" y="1278467"/>
            <a:ext cx="6519333" cy="4267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876800" y="1524000"/>
            <a:ext cx="40575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. Intercellular </a:t>
            </a:r>
            <a:r>
              <a:rPr lang="en-US" sz="2000" dirty="0" err="1" smtClean="0"/>
              <a:t>hyphae</a:t>
            </a:r>
            <a:r>
              <a:rPr lang="en-US" sz="2000" dirty="0" smtClean="0"/>
              <a:t>, </a:t>
            </a:r>
          </a:p>
          <a:p>
            <a:r>
              <a:rPr lang="en-US" sz="2000" dirty="0" smtClean="0"/>
              <a:t>B- Intra cellular </a:t>
            </a:r>
            <a:r>
              <a:rPr lang="en-US" sz="2000" dirty="0" err="1" smtClean="0"/>
              <a:t>hyphae</a:t>
            </a:r>
            <a:r>
              <a:rPr lang="en-US" sz="2000" dirty="0" smtClean="0"/>
              <a:t>, </a:t>
            </a:r>
          </a:p>
          <a:p>
            <a:r>
              <a:rPr lang="en-US" sz="2000" dirty="0" smtClean="0"/>
              <a:t>C-G- Various types of </a:t>
            </a:r>
            <a:r>
              <a:rPr lang="en-US" sz="2000" dirty="0" err="1" smtClean="0"/>
              <a:t>hyphae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H- Rhizoids penetrating substratum</a:t>
            </a:r>
          </a:p>
          <a:p>
            <a:r>
              <a:rPr lang="en-US" sz="2000" dirty="0" smtClean="0"/>
              <a:t>I- </a:t>
            </a:r>
            <a:r>
              <a:rPr lang="en-US" sz="2000" dirty="0" err="1" smtClean="0"/>
              <a:t>Rhizomorphs</a:t>
            </a:r>
            <a:endParaRPr lang="en-IN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57200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IN" sz="2400" dirty="0" smtClean="0"/>
              <a:t> supply </a:t>
            </a:r>
            <a:r>
              <a:rPr lang="en-IN" sz="2400" dirty="0" smtClean="0"/>
              <a:t>of nutrients is essential for every living </a:t>
            </a:r>
            <a:r>
              <a:rPr lang="en-IN" sz="2400" dirty="0" smtClean="0"/>
              <a:t>organism </a:t>
            </a:r>
            <a:r>
              <a:rPr lang="en-IN" sz="2400" dirty="0" smtClean="0"/>
              <a:t>because the nutrients serve as structural units and also as source of energy</a:t>
            </a:r>
            <a:r>
              <a:rPr lang="en-IN" sz="2400" dirty="0" smtClean="0"/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400" dirty="0" smtClean="0"/>
              <a:t>Nutrition is the process of procuring nourishment or nutrient and is the principle function of mycelium</a:t>
            </a:r>
            <a:endParaRPr lang="en-IN" sz="2400" dirty="0"/>
          </a:p>
        </p:txBody>
      </p:sp>
      <p:sp>
        <p:nvSpPr>
          <p:cNvPr id="3" name="Rectangle 2"/>
          <p:cNvSpPr/>
          <p:nvPr/>
        </p:nvSpPr>
        <p:spPr>
          <a:xfrm>
            <a:off x="304800" y="3352800"/>
            <a:ext cx="43396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Nutritional requirements</a:t>
            </a:r>
            <a:r>
              <a:rPr lang="en-IN" sz="2400" dirty="0" smtClean="0">
                <a:solidFill>
                  <a:srgbClr val="FF0000"/>
                </a:solidFill>
              </a:rPr>
              <a:t> 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038600"/>
            <a:ext cx="822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IN" dirty="0" smtClean="0"/>
              <a:t> </a:t>
            </a:r>
            <a:r>
              <a:rPr lang="en-IN" sz="2400" dirty="0" smtClean="0"/>
              <a:t>Due </a:t>
            </a:r>
            <a:r>
              <a:rPr lang="en-IN" sz="2400" dirty="0" smtClean="0"/>
              <a:t>to lake of chlorophyll the fungi are unable to </a:t>
            </a:r>
            <a:r>
              <a:rPr lang="en-IN" sz="2400" dirty="0" smtClean="0"/>
              <a:t>photosynthesize</a:t>
            </a:r>
          </a:p>
          <a:p>
            <a:pPr algn="just">
              <a:buFont typeface="Wingdings" pitchFamily="2" charset="2"/>
              <a:buChar char="v"/>
            </a:pPr>
            <a:r>
              <a:rPr lang="en-IN" sz="2400" dirty="0" smtClean="0"/>
              <a:t> utilize </a:t>
            </a:r>
            <a:r>
              <a:rPr lang="en-IN" sz="2400" dirty="0" smtClean="0"/>
              <a:t>both organic compounds and inorganic materials </a:t>
            </a:r>
            <a:endParaRPr lang="en-IN" sz="2400" dirty="0" smtClean="0"/>
          </a:p>
          <a:p>
            <a:pPr algn="just">
              <a:buFont typeface="Wingdings" pitchFamily="2" charset="2"/>
              <a:buChar char="v"/>
            </a:pPr>
            <a:r>
              <a:rPr lang="en-IN" sz="2400" dirty="0" smtClean="0"/>
              <a:t> heterotrophic </a:t>
            </a:r>
            <a:r>
              <a:rPr lang="en-IN" sz="2400" dirty="0" smtClean="0"/>
              <a:t>in nutrition and obtain food materials by living as saprophytes or parasites</a:t>
            </a:r>
            <a:endParaRPr lang="en-IN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5800"/>
            <a:ext cx="6365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The basic nutritional need of fungi are</a:t>
            </a:r>
            <a:endParaRPr lang="en-IN" sz="24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676400"/>
            <a:ext cx="8458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IN" sz="2400" b="1" dirty="0" smtClean="0"/>
              <a:t>A </a:t>
            </a:r>
            <a:r>
              <a:rPr lang="en-IN" sz="2400" b="1" dirty="0" err="1" smtClean="0"/>
              <a:t>sweetable</a:t>
            </a:r>
            <a:r>
              <a:rPr lang="en-IN" sz="2400" b="1" dirty="0" smtClean="0"/>
              <a:t> organic compound as a source of carbon and </a:t>
            </a:r>
            <a:r>
              <a:rPr lang="en-IN" sz="2400" b="1" dirty="0" smtClean="0"/>
              <a:t>energy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N" sz="2400" b="1" dirty="0" smtClean="0"/>
              <a:t>A </a:t>
            </a:r>
            <a:r>
              <a:rPr lang="en-IN" sz="2400" b="1" dirty="0" err="1" smtClean="0"/>
              <a:t>sweetable</a:t>
            </a:r>
            <a:r>
              <a:rPr lang="en-IN" sz="2400" b="1" dirty="0" smtClean="0"/>
              <a:t> source of nitrogen</a:t>
            </a:r>
            <a:r>
              <a:rPr lang="en-IN" sz="2400" dirty="0" smtClean="0"/>
              <a:t> </a:t>
            </a:r>
            <a:endParaRPr lang="en-IN" sz="2400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n-IN" sz="2400" b="1" dirty="0" smtClean="0"/>
              <a:t>Inorganic ions of sulphur, phosphorus, potassium and </a:t>
            </a:r>
            <a:r>
              <a:rPr lang="en-IN" sz="2400" b="1" dirty="0" err="1" smtClean="0"/>
              <a:t>magnassium</a:t>
            </a:r>
            <a:r>
              <a:rPr lang="en-IN" sz="2400" b="1" dirty="0" smtClean="0"/>
              <a:t> in </a:t>
            </a:r>
            <a:r>
              <a:rPr lang="en-IN" sz="2400" b="1" smtClean="0"/>
              <a:t>significant </a:t>
            </a:r>
            <a:r>
              <a:rPr lang="en-IN" sz="2400" b="1" smtClean="0"/>
              <a:t>amount - </a:t>
            </a:r>
            <a:r>
              <a:rPr lang="en-IN" sz="2400" b="1" dirty="0" smtClean="0"/>
              <a:t>macro nutrients, inorganic ions of iron, zinc, copper, </a:t>
            </a:r>
            <a:r>
              <a:rPr lang="en-IN" sz="2400" b="1" dirty="0" err="1" smtClean="0"/>
              <a:t>molebdenum</a:t>
            </a:r>
            <a:r>
              <a:rPr lang="en-IN" sz="2400" b="1" dirty="0" smtClean="0"/>
              <a:t>- minute traces micro nutrients</a:t>
            </a:r>
            <a:r>
              <a:rPr lang="en-IN" sz="2400" dirty="0" smtClean="0"/>
              <a:t> </a:t>
            </a:r>
            <a:r>
              <a:rPr lang="en-IN" sz="2400" dirty="0" smtClean="0"/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N" sz="2400" b="1" dirty="0" smtClean="0"/>
              <a:t>Certain vitamins or organic growth factor in trace amount</a:t>
            </a:r>
            <a:r>
              <a:rPr lang="en-IN" sz="2400" dirty="0" smtClean="0"/>
              <a:t> </a:t>
            </a:r>
            <a:endParaRPr lang="en-IN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762000"/>
            <a:ext cx="784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IN" sz="2400" b="1" dirty="0" smtClean="0"/>
              <a:t>A </a:t>
            </a:r>
            <a:r>
              <a:rPr lang="en-IN" sz="2400" b="1" dirty="0" err="1" smtClean="0"/>
              <a:t>sweetable</a:t>
            </a:r>
            <a:r>
              <a:rPr lang="en-IN" sz="2400" b="1" dirty="0" smtClean="0"/>
              <a:t> organic compound as a source of carbon and energy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828800"/>
            <a:ext cx="83058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IN" sz="2000" dirty="0" smtClean="0"/>
              <a:t> Yeast </a:t>
            </a:r>
            <a:r>
              <a:rPr lang="en-IN" sz="2000" dirty="0" smtClean="0"/>
              <a:t>can use acetates as a </a:t>
            </a:r>
            <a:r>
              <a:rPr lang="en-IN" sz="2000" dirty="0" err="1" smtClean="0"/>
              <a:t>souece</a:t>
            </a:r>
            <a:r>
              <a:rPr lang="en-IN" sz="2000" dirty="0" smtClean="0"/>
              <a:t> of </a:t>
            </a:r>
            <a:r>
              <a:rPr lang="en-IN" sz="2000" dirty="0" smtClean="0"/>
              <a:t>carbon</a:t>
            </a:r>
          </a:p>
          <a:p>
            <a:pPr algn="just">
              <a:buFont typeface="Courier New" pitchFamily="49" charset="0"/>
              <a:buChar char="o"/>
            </a:pPr>
            <a:r>
              <a:rPr lang="en-IN" sz="2000" b="1" dirty="0" smtClean="0"/>
              <a:t> carbohydrates</a:t>
            </a:r>
            <a:r>
              <a:rPr lang="en-IN" sz="2000" dirty="0" smtClean="0"/>
              <a:t> </a:t>
            </a:r>
            <a:r>
              <a:rPr lang="en-IN" sz="2000" dirty="0" smtClean="0"/>
              <a:t>are needed for building up the body and also as a source of </a:t>
            </a:r>
            <a:r>
              <a:rPr lang="en-IN" sz="2000" dirty="0" smtClean="0"/>
              <a:t>energy</a:t>
            </a:r>
          </a:p>
          <a:p>
            <a:pPr algn="just">
              <a:buFont typeface="Courier New" pitchFamily="49" charset="0"/>
              <a:buChar char="o"/>
            </a:pPr>
            <a:r>
              <a:rPr lang="en-IN" sz="2000" dirty="0" smtClean="0"/>
              <a:t> most </a:t>
            </a:r>
            <a:r>
              <a:rPr lang="en-IN" sz="2000" dirty="0" smtClean="0"/>
              <a:t>fungi use </a:t>
            </a:r>
            <a:r>
              <a:rPr lang="en-IN" sz="2000" b="1" dirty="0" smtClean="0"/>
              <a:t>simple </a:t>
            </a:r>
            <a:r>
              <a:rPr lang="en-IN" sz="2000" b="1" dirty="0" smtClean="0"/>
              <a:t>sugar (glucose)</a:t>
            </a:r>
            <a:r>
              <a:rPr lang="en-IN" sz="2000" dirty="0" smtClean="0"/>
              <a:t> </a:t>
            </a:r>
            <a:r>
              <a:rPr lang="en-IN" sz="2000" dirty="0" smtClean="0"/>
              <a:t>as the source of </a:t>
            </a:r>
            <a:r>
              <a:rPr lang="en-IN" sz="2000" dirty="0" smtClean="0"/>
              <a:t>carbon</a:t>
            </a:r>
          </a:p>
          <a:p>
            <a:pPr algn="just">
              <a:buFont typeface="Courier New" pitchFamily="49" charset="0"/>
              <a:buChar char="o"/>
            </a:pPr>
            <a:r>
              <a:rPr lang="en-IN" sz="2000" b="1" dirty="0" smtClean="0"/>
              <a:t> fructose</a:t>
            </a:r>
            <a:r>
              <a:rPr lang="en-IN" sz="2000" dirty="0" smtClean="0"/>
              <a:t> </a:t>
            </a:r>
            <a:r>
              <a:rPr lang="en-IN" sz="2000" dirty="0" smtClean="0"/>
              <a:t>is also </a:t>
            </a:r>
            <a:r>
              <a:rPr lang="en-IN" sz="2000" dirty="0" err="1" smtClean="0"/>
              <a:t>sweetable</a:t>
            </a:r>
            <a:r>
              <a:rPr lang="en-IN" sz="2000" dirty="0" smtClean="0"/>
              <a:t> for some </a:t>
            </a:r>
            <a:r>
              <a:rPr lang="en-IN" sz="2000" dirty="0" smtClean="0"/>
              <a:t>fungi</a:t>
            </a:r>
          </a:p>
          <a:p>
            <a:pPr algn="just">
              <a:buFont typeface="Courier New" pitchFamily="49" charset="0"/>
              <a:buChar char="o"/>
            </a:pPr>
            <a:r>
              <a:rPr lang="en-IN" sz="2000" dirty="0" smtClean="0"/>
              <a:t> some </a:t>
            </a:r>
            <a:r>
              <a:rPr lang="en-IN" sz="2000" dirty="0" smtClean="0"/>
              <a:t>fungi utilize </a:t>
            </a:r>
            <a:r>
              <a:rPr lang="en-IN" sz="2000" b="1" dirty="0" smtClean="0"/>
              <a:t>pentose sugar</a:t>
            </a:r>
            <a:r>
              <a:rPr lang="en-IN" sz="2000" dirty="0" smtClean="0"/>
              <a:t> like </a:t>
            </a:r>
            <a:r>
              <a:rPr lang="en-IN" sz="2000" dirty="0" err="1" smtClean="0"/>
              <a:t>xylose</a:t>
            </a:r>
            <a:endParaRPr lang="en-IN" sz="2000" dirty="0" smtClean="0"/>
          </a:p>
          <a:p>
            <a:pPr algn="just">
              <a:buFont typeface="Courier New" pitchFamily="49" charset="0"/>
              <a:buChar char="o"/>
            </a:pPr>
            <a:r>
              <a:rPr lang="en-IN" sz="2000" dirty="0" smtClean="0"/>
              <a:t> Some </a:t>
            </a:r>
            <a:r>
              <a:rPr lang="en-IN" sz="2000" dirty="0" smtClean="0"/>
              <a:t>fungi use </a:t>
            </a:r>
            <a:r>
              <a:rPr lang="en-IN" sz="2000" b="1" dirty="0" err="1" smtClean="0"/>
              <a:t>mannitol</a:t>
            </a:r>
            <a:r>
              <a:rPr lang="en-IN" sz="2000" dirty="0" smtClean="0"/>
              <a:t> </a:t>
            </a:r>
            <a:endParaRPr lang="en-IN" sz="2000" dirty="0" smtClean="0"/>
          </a:p>
          <a:p>
            <a:pPr algn="just">
              <a:buFont typeface="Courier New" pitchFamily="49" charset="0"/>
              <a:buChar char="o"/>
            </a:pPr>
            <a:r>
              <a:rPr lang="en-IN" sz="2000" dirty="0" smtClean="0"/>
              <a:t> Some </a:t>
            </a:r>
            <a:r>
              <a:rPr lang="en-IN" sz="2000" dirty="0" smtClean="0"/>
              <a:t>fungi utilized </a:t>
            </a:r>
            <a:r>
              <a:rPr lang="en-IN" sz="2000" b="1" dirty="0" smtClean="0"/>
              <a:t>maltose </a:t>
            </a:r>
            <a:r>
              <a:rPr lang="en-IN" sz="2000" dirty="0" smtClean="0"/>
              <a:t>by </a:t>
            </a:r>
            <a:r>
              <a:rPr lang="en-IN" sz="2000" dirty="0" smtClean="0"/>
              <a:t>product of </a:t>
            </a:r>
            <a:r>
              <a:rPr lang="en-IN" sz="2000" dirty="0" smtClean="0"/>
              <a:t>starch</a:t>
            </a:r>
          </a:p>
          <a:p>
            <a:pPr algn="just">
              <a:buFont typeface="Courier New" pitchFamily="49" charset="0"/>
              <a:buChar char="o"/>
            </a:pPr>
            <a:r>
              <a:rPr lang="en-IN" sz="2000" b="1" dirty="0" smtClean="0"/>
              <a:t> Sucrose</a:t>
            </a:r>
            <a:r>
              <a:rPr lang="en-IN" sz="2000" dirty="0" smtClean="0"/>
              <a:t> </a:t>
            </a:r>
            <a:r>
              <a:rPr lang="en-IN" sz="2000" dirty="0" smtClean="0"/>
              <a:t>is also a good source of food </a:t>
            </a:r>
            <a:endParaRPr lang="en-IN" sz="2000" dirty="0" smtClean="0"/>
          </a:p>
          <a:p>
            <a:pPr algn="just">
              <a:buFont typeface="Courier New" pitchFamily="49" charset="0"/>
              <a:buChar char="o"/>
            </a:pPr>
            <a:r>
              <a:rPr lang="en-IN" sz="2000" dirty="0" smtClean="0"/>
              <a:t> Few </a:t>
            </a:r>
            <a:r>
              <a:rPr lang="en-IN" sz="2000" dirty="0" smtClean="0"/>
              <a:t>fungi utilized </a:t>
            </a:r>
            <a:r>
              <a:rPr lang="en-IN" sz="2000" b="1" dirty="0" smtClean="0"/>
              <a:t>polysaccharide</a:t>
            </a:r>
            <a:r>
              <a:rPr lang="en-IN" sz="2000" dirty="0" smtClean="0"/>
              <a:t> like starch and </a:t>
            </a:r>
            <a:r>
              <a:rPr lang="en-IN" sz="2000" b="1" dirty="0" smtClean="0"/>
              <a:t>cellulose</a:t>
            </a:r>
          </a:p>
          <a:p>
            <a:pPr algn="just">
              <a:buFont typeface="Courier New" pitchFamily="49" charset="0"/>
              <a:buChar char="o"/>
            </a:pPr>
            <a:r>
              <a:rPr lang="en-IN" sz="2000" b="1" dirty="0" smtClean="0"/>
              <a:t> fats</a:t>
            </a:r>
            <a:r>
              <a:rPr lang="en-IN" sz="2000" dirty="0" smtClean="0"/>
              <a:t> </a:t>
            </a:r>
            <a:r>
              <a:rPr lang="en-IN" sz="2000" dirty="0" smtClean="0"/>
              <a:t>which is the source of </a:t>
            </a:r>
            <a:r>
              <a:rPr lang="en-IN" sz="2000" dirty="0" smtClean="0"/>
              <a:t>carbon</a:t>
            </a:r>
          </a:p>
          <a:p>
            <a:pPr algn="just">
              <a:buFont typeface="Courier New" pitchFamily="49" charset="0"/>
              <a:buChar char="o"/>
            </a:pPr>
            <a:r>
              <a:rPr lang="en-IN" sz="2000" dirty="0" smtClean="0"/>
              <a:t> proteins</a:t>
            </a:r>
            <a:r>
              <a:rPr lang="en-IN" sz="2000" dirty="0" smtClean="0"/>
              <a:t>, lipids, some organic acid and some higher alcohol utilized by some fungi </a:t>
            </a:r>
            <a:endParaRPr lang="en-IN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IN" sz="3200" b="1" dirty="0" smtClean="0"/>
              <a:t>2. A </a:t>
            </a:r>
            <a:r>
              <a:rPr lang="en-IN" sz="3200" b="1" dirty="0" err="1" smtClean="0"/>
              <a:t>sweetable</a:t>
            </a:r>
            <a:r>
              <a:rPr lang="en-IN" sz="3200" b="1" dirty="0" smtClean="0"/>
              <a:t> source of nitrogen</a:t>
            </a:r>
            <a:r>
              <a:rPr lang="en-IN" sz="3200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77200" cy="4873752"/>
          </a:xfrm>
        </p:spPr>
        <p:txBody>
          <a:bodyPr>
            <a:normAutofit/>
          </a:bodyPr>
          <a:lstStyle/>
          <a:p>
            <a:pPr algn="just"/>
            <a:r>
              <a:rPr lang="en-IN" dirty="0" smtClean="0"/>
              <a:t>besides carbon fungi require nitrogen they obtain nitrogen from organic and inorganic </a:t>
            </a:r>
            <a:r>
              <a:rPr lang="en-IN" dirty="0" smtClean="0"/>
              <a:t>materials</a:t>
            </a:r>
          </a:p>
          <a:p>
            <a:pPr algn="just"/>
            <a:r>
              <a:rPr lang="en-IN" dirty="0" smtClean="0"/>
              <a:t>source of nitrogen are organic and inorganic are protein, peptide or amino </a:t>
            </a:r>
            <a:r>
              <a:rPr lang="en-IN" dirty="0" smtClean="0"/>
              <a:t>acid</a:t>
            </a:r>
          </a:p>
          <a:p>
            <a:pPr algn="just"/>
            <a:r>
              <a:rPr lang="en-IN" dirty="0" smtClean="0"/>
              <a:t>In mature fungi decompose protein and other materials to obtain their supply of </a:t>
            </a:r>
            <a:r>
              <a:rPr lang="en-IN" dirty="0" smtClean="0"/>
              <a:t>nitrogen</a:t>
            </a:r>
          </a:p>
          <a:p>
            <a:pPr algn="just"/>
            <a:r>
              <a:rPr lang="en-IN" dirty="0" smtClean="0"/>
              <a:t>In pure culture amino acids, peptides of </a:t>
            </a:r>
            <a:r>
              <a:rPr lang="en-IN" dirty="0" err="1" smtClean="0"/>
              <a:t>pepton</a:t>
            </a:r>
            <a:r>
              <a:rPr lang="en-IN" dirty="0" smtClean="0"/>
              <a:t>, </a:t>
            </a:r>
            <a:r>
              <a:rPr lang="en-IN" dirty="0" err="1" smtClean="0"/>
              <a:t>jelatin</a:t>
            </a:r>
            <a:r>
              <a:rPr lang="en-IN" dirty="0" smtClean="0"/>
              <a:t>, casein and egg albumin can serve as sources of organic nitrogen for building up </a:t>
            </a:r>
            <a:r>
              <a:rPr lang="en-IN" dirty="0" smtClean="0"/>
              <a:t>protoplasm</a:t>
            </a:r>
          </a:p>
          <a:p>
            <a:pPr algn="just"/>
            <a:r>
              <a:rPr lang="en-IN" dirty="0" smtClean="0"/>
              <a:t>Some fungi utilize urea as the source of </a:t>
            </a:r>
            <a:r>
              <a:rPr lang="en-IN" dirty="0" smtClean="0"/>
              <a:t>nitrogen</a:t>
            </a:r>
          </a:p>
          <a:p>
            <a:pPr algn="just"/>
            <a:r>
              <a:rPr lang="en-IN" dirty="0" smtClean="0"/>
              <a:t>fungi use both nitrate and ammonia salts as the source of nitrogen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en-IN" sz="2400" b="1" dirty="0" smtClean="0"/>
              <a:t>3. Inorganic </a:t>
            </a:r>
            <a:r>
              <a:rPr lang="en-IN" sz="2400" b="1" dirty="0" smtClean="0"/>
              <a:t>ions of sulphur, phosphorus, potassium and </a:t>
            </a:r>
            <a:r>
              <a:rPr lang="en-IN" sz="2400" b="1" dirty="0" err="1" smtClean="0"/>
              <a:t>magnassium</a:t>
            </a:r>
            <a:r>
              <a:rPr lang="en-IN" sz="2400" b="1" dirty="0" smtClean="0"/>
              <a:t> in significant amount- macro nutrients, inorganic ions of iron, zinc, copper, </a:t>
            </a:r>
            <a:r>
              <a:rPr lang="en-IN" sz="2400" b="1" dirty="0" err="1" smtClean="0"/>
              <a:t>molebdenum</a:t>
            </a:r>
            <a:r>
              <a:rPr lang="en-IN" sz="2400" b="1" dirty="0" smtClean="0"/>
              <a:t>- minute traces micro nutrients</a:t>
            </a:r>
            <a:r>
              <a:rPr lang="en-IN" sz="2400" dirty="0" smtClean="0"/>
              <a:t>  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2362200"/>
            <a:ext cx="8001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IN" dirty="0" smtClean="0"/>
              <a:t>  </a:t>
            </a:r>
            <a:r>
              <a:rPr lang="en-IN" sz="2400" dirty="0" smtClean="0"/>
              <a:t>The </a:t>
            </a:r>
            <a:r>
              <a:rPr lang="en-IN" sz="2400" dirty="0" smtClean="0"/>
              <a:t>chief inorganic nutrients which the fungi  required in large amount for their mineral nutrition </a:t>
            </a:r>
            <a:r>
              <a:rPr lang="en-IN" sz="2400" dirty="0" err="1" smtClean="0"/>
              <a:t>S,P,K,Mg</a:t>
            </a:r>
            <a:endParaRPr lang="en-IN" sz="2400" dirty="0" smtClean="0"/>
          </a:p>
          <a:p>
            <a:pPr algn="just">
              <a:buFont typeface="Wingdings" pitchFamily="2" charset="2"/>
              <a:buChar char="§"/>
            </a:pPr>
            <a:r>
              <a:rPr lang="en-IN" sz="2400" dirty="0" smtClean="0"/>
              <a:t> These </a:t>
            </a:r>
            <a:r>
              <a:rPr lang="en-IN" sz="2400" dirty="0" smtClean="0"/>
              <a:t>are the macro nutrients, the fungi obtain from simple inorganic forms or sources such as sulphates for sulphur, phosphate for </a:t>
            </a:r>
            <a:r>
              <a:rPr lang="en-IN" sz="2400" dirty="0" smtClean="0"/>
              <a:t>phosphorus</a:t>
            </a:r>
          </a:p>
          <a:p>
            <a:pPr algn="just">
              <a:buFont typeface="Wingdings" pitchFamily="2" charset="2"/>
              <a:buChar char="§"/>
            </a:pPr>
            <a:r>
              <a:rPr lang="en-IN" sz="2400" dirty="0" smtClean="0"/>
              <a:t> Some </a:t>
            </a:r>
            <a:r>
              <a:rPr lang="en-IN" sz="2400" dirty="0" smtClean="0"/>
              <a:t>fungi require only minute traces of Fe, Zn,  Cu, </a:t>
            </a:r>
            <a:r>
              <a:rPr lang="en-IN" sz="2400" dirty="0" err="1" smtClean="0"/>
              <a:t>Mn</a:t>
            </a:r>
            <a:r>
              <a:rPr lang="en-IN" sz="2400" dirty="0" smtClean="0"/>
              <a:t>, Co and </a:t>
            </a:r>
            <a:r>
              <a:rPr lang="en-IN" sz="2400" dirty="0" smtClean="0"/>
              <a:t>Mb</a:t>
            </a:r>
          </a:p>
          <a:p>
            <a:pPr algn="just">
              <a:buFont typeface="Wingdings" pitchFamily="2" charset="2"/>
              <a:buChar char="§"/>
            </a:pPr>
            <a:r>
              <a:rPr lang="en-IN" sz="2400" dirty="0" smtClean="0"/>
              <a:t>These are the micronutrients which are considered essential for growth of fungi.</a:t>
            </a:r>
            <a:endParaRPr lang="en-IN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rmAutofit/>
          </a:bodyPr>
          <a:lstStyle/>
          <a:p>
            <a:pPr algn="just"/>
            <a:r>
              <a:rPr lang="en-IN" sz="3200" b="1" dirty="0" smtClean="0"/>
              <a:t>4. Certain </a:t>
            </a:r>
            <a:r>
              <a:rPr lang="en-IN" sz="3200" b="1" dirty="0" smtClean="0"/>
              <a:t>vitamins or organic growth factor in trace amount</a:t>
            </a:r>
            <a:r>
              <a:rPr lang="en-IN" sz="3200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458200" cy="4873752"/>
          </a:xfrm>
        </p:spPr>
        <p:txBody>
          <a:bodyPr/>
          <a:lstStyle/>
          <a:p>
            <a:pPr algn="just"/>
            <a:r>
              <a:rPr lang="en-IN" dirty="0" smtClean="0"/>
              <a:t>The fungi require minute amounts of specific relatively complex organic compounds for their growth these are the </a:t>
            </a:r>
            <a:r>
              <a:rPr lang="en-IN" b="1" dirty="0" smtClean="0"/>
              <a:t>vitamins or growth </a:t>
            </a:r>
            <a:r>
              <a:rPr lang="en-IN" b="1" dirty="0" smtClean="0"/>
              <a:t>factors</a:t>
            </a:r>
          </a:p>
          <a:p>
            <a:pPr algn="just"/>
            <a:r>
              <a:rPr lang="en-IN" dirty="0" smtClean="0"/>
              <a:t>Many fungi </a:t>
            </a:r>
            <a:r>
              <a:rPr lang="en-IN" b="1" dirty="0" smtClean="0"/>
              <a:t>synthesized their own supply </a:t>
            </a:r>
            <a:r>
              <a:rPr lang="en-IN" dirty="0" smtClean="0"/>
              <a:t>of appropriate growth </a:t>
            </a:r>
            <a:r>
              <a:rPr lang="en-IN" dirty="0" smtClean="0"/>
              <a:t>factor, </a:t>
            </a:r>
            <a:r>
              <a:rPr lang="en-IN" dirty="0" smtClean="0"/>
              <a:t>called as </a:t>
            </a:r>
            <a:r>
              <a:rPr lang="en-IN" b="1" dirty="0" err="1" smtClean="0"/>
              <a:t>auxo</a:t>
            </a:r>
            <a:r>
              <a:rPr lang="en-IN" b="1" dirty="0" smtClean="0"/>
              <a:t>-autotrophic</a:t>
            </a:r>
          </a:p>
          <a:p>
            <a:pPr algn="just"/>
            <a:r>
              <a:rPr lang="en-IN" dirty="0" smtClean="0"/>
              <a:t>The fungi which are </a:t>
            </a:r>
            <a:r>
              <a:rPr lang="en-IN" b="1" dirty="0" smtClean="0"/>
              <a:t>heterotrophic</a:t>
            </a:r>
            <a:r>
              <a:rPr lang="en-IN" dirty="0" smtClean="0"/>
              <a:t> for their needs of growth factor </a:t>
            </a:r>
            <a:r>
              <a:rPr lang="en-IN" b="1" dirty="0" err="1" smtClean="0"/>
              <a:t>aexotrophic</a:t>
            </a:r>
            <a:endParaRPr lang="en-IN" b="1" dirty="0" smtClean="0"/>
          </a:p>
          <a:p>
            <a:pPr algn="just"/>
            <a:r>
              <a:rPr lang="en-IN" dirty="0" smtClean="0"/>
              <a:t>The </a:t>
            </a:r>
            <a:r>
              <a:rPr lang="en-IN" b="1" dirty="0" smtClean="0"/>
              <a:t>important fungal vitamins </a:t>
            </a:r>
            <a:r>
              <a:rPr lang="en-IN" dirty="0" smtClean="0"/>
              <a:t>which may function in enzyme system includes </a:t>
            </a:r>
            <a:r>
              <a:rPr lang="en-IN" b="1" dirty="0" smtClean="0"/>
              <a:t>thiamine (B</a:t>
            </a:r>
            <a:r>
              <a:rPr lang="en-IN" b="1" baseline="-25000" dirty="0" smtClean="0"/>
              <a:t>1</a:t>
            </a:r>
            <a:r>
              <a:rPr lang="en-IN" b="1" dirty="0" smtClean="0"/>
              <a:t>), Biotin, </a:t>
            </a:r>
            <a:r>
              <a:rPr lang="en-IN" b="1" dirty="0" err="1" smtClean="0"/>
              <a:t>Pyredoxin</a:t>
            </a:r>
            <a:r>
              <a:rPr lang="en-IN" b="1" dirty="0" smtClean="0"/>
              <a:t> (B</a:t>
            </a:r>
            <a:r>
              <a:rPr lang="en-IN" b="1" baseline="-25000" dirty="0" smtClean="0"/>
              <a:t>6</a:t>
            </a:r>
            <a:r>
              <a:rPr lang="en-IN" b="1" dirty="0" smtClean="0"/>
              <a:t>) and riboflavin (B</a:t>
            </a:r>
            <a:r>
              <a:rPr lang="en-IN" b="1" baseline="-25000" dirty="0" smtClean="0"/>
              <a:t>2</a:t>
            </a:r>
            <a:r>
              <a:rPr lang="en-IN" b="1" dirty="0" smtClean="0"/>
              <a:t>)</a:t>
            </a:r>
          </a:p>
          <a:p>
            <a:pPr algn="just"/>
            <a:r>
              <a:rPr lang="en-IN" dirty="0" smtClean="0"/>
              <a:t>few fungi also need </a:t>
            </a:r>
            <a:r>
              <a:rPr lang="en-IN" b="1" dirty="0" smtClean="0"/>
              <a:t>nicotinic acid </a:t>
            </a:r>
            <a:r>
              <a:rPr lang="en-IN" dirty="0" smtClean="0"/>
              <a:t>and </a:t>
            </a:r>
            <a:r>
              <a:rPr lang="en-IN" b="1" dirty="0" err="1" smtClean="0"/>
              <a:t>pantothenic</a:t>
            </a:r>
            <a:r>
              <a:rPr lang="en-IN" b="1" dirty="0" smtClean="0"/>
              <a:t> acid</a:t>
            </a:r>
            <a:endParaRPr lang="en-IN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600200"/>
            <a:ext cx="8534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Water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and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oxygen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are also the nutrients which are supplied in the form of water.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Water is the major constituent of fungus mycelium forming about 82-90% of the entire weight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en-US" sz="2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Besides the nutritional requirement mentioned above the growth of fungi is influence by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habitate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factor, temperature supply, moisture, P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value and by products of metabolism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2819400"/>
            <a:ext cx="6172200" cy="1371600"/>
          </a:xfrm>
        </p:spPr>
        <p:txBody>
          <a:bodyPr>
            <a:noAutofit/>
          </a:bodyPr>
          <a:lstStyle/>
          <a:p>
            <a:r>
              <a:rPr lang="en-IN" sz="4400" dirty="0" smtClean="0"/>
              <a:t>Mechanism  of  Nutrition in Fungi </a:t>
            </a:r>
            <a:endParaRPr lang="en-IN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</TotalTime>
  <Words>671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Fungal Nutrition</vt:lpstr>
      <vt:lpstr>Slide 2</vt:lpstr>
      <vt:lpstr>Slide 3</vt:lpstr>
      <vt:lpstr>Slide 4</vt:lpstr>
      <vt:lpstr>2. A sweetable source of nitrogen </vt:lpstr>
      <vt:lpstr>Slide 6</vt:lpstr>
      <vt:lpstr>4. Certain vitamins or organic growth factor in trace amount </vt:lpstr>
      <vt:lpstr>Slide 8</vt:lpstr>
      <vt:lpstr>Mechanism  of  Nutrition in Fungi </vt:lpstr>
      <vt:lpstr>Mechanism Of Nutrition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 of  Nutrition</dc:title>
  <dc:creator>Admin</dc:creator>
  <cp:lastModifiedBy>Admin</cp:lastModifiedBy>
  <cp:revision>9</cp:revision>
  <dcterms:created xsi:type="dcterms:W3CDTF">2006-08-16T00:00:00Z</dcterms:created>
  <dcterms:modified xsi:type="dcterms:W3CDTF">2021-05-25T06:42:40Z</dcterms:modified>
</cp:coreProperties>
</file>