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D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9" d="100"/>
          <a:sy n="49" d="100"/>
        </p:scale>
        <p:origin x="-1291"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23-May-21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23-May-21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23-May-21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23-May-21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23-May-21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23-May-21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533400"/>
            <a:ext cx="6400800" cy="3657600"/>
          </a:xfrm>
        </p:spPr>
        <p:txBody>
          <a:bodyPr/>
          <a:lstStyle/>
          <a:p>
            <a:pPr algn="ctr"/>
            <a:r>
              <a:rPr lang="en-US" sz="1800" dirty="0" smtClean="0">
                <a:solidFill>
                  <a:schemeClr val="bg1"/>
                </a:solidFill>
                <a:latin typeface="Arial Black" pitchFamily="34" charset="0"/>
              </a:rPr>
              <a:t>SEMESTER 4</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B.A (Honors) Economics</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 </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Course Code: ECNHC401</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Course Title: Advanced Microeconomics</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 </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Unit: 3</a:t>
            </a:r>
            <a:br>
              <a:rPr lang="en-US" sz="1800" dirty="0" smtClean="0">
                <a:solidFill>
                  <a:schemeClr val="bg1"/>
                </a:solidFill>
                <a:latin typeface="Arial Black" pitchFamily="34" charset="0"/>
              </a:rPr>
            </a:br>
            <a:r>
              <a:rPr lang="en-US" sz="1800" dirty="0" smtClean="0">
                <a:solidFill>
                  <a:schemeClr val="bg1"/>
                </a:solidFill>
                <a:latin typeface="Arial Black" pitchFamily="34" charset="0"/>
              </a:rPr>
              <a:t>Oligopoly</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3354442" y="4648200"/>
            <a:ext cx="5114778" cy="1524000"/>
          </a:xfrm>
        </p:spPr>
        <p:txBody>
          <a:bodyPr>
            <a:normAutofit/>
          </a:bodyPr>
          <a:lstStyle/>
          <a:p>
            <a:pPr algn="ctr"/>
            <a:r>
              <a:rPr lang="en-US" dirty="0" smtClean="0"/>
              <a:t>Prepared by</a:t>
            </a:r>
          </a:p>
          <a:p>
            <a:pPr algn="ctr"/>
            <a:r>
              <a:rPr lang="en-US" dirty="0" smtClean="0"/>
              <a:t>Anindita Chakravarty</a:t>
            </a:r>
          </a:p>
          <a:p>
            <a:pPr algn="ctr"/>
            <a:r>
              <a:rPr lang="en-US" dirty="0" smtClean="0"/>
              <a:t>Asst. Prof. ( Dept of Economics)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5943600" cy="838200"/>
          </a:xfrm>
        </p:spPr>
        <p:txBody>
          <a:bodyPr>
            <a:normAutofit fontScale="90000"/>
          </a:bodyPr>
          <a:lstStyle/>
          <a:p>
            <a:r>
              <a:rPr lang="en-US" sz="3100" dirty="0" smtClean="0"/>
              <a:t>Meaning of Oligopoly</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7772400" cy="5617536"/>
          </a:xfrm>
        </p:spPr>
        <p:txBody>
          <a:bodyPr>
            <a:noAutofit/>
          </a:bodyPr>
          <a:lstStyle/>
          <a:p>
            <a:pPr algn="just">
              <a:lnSpc>
                <a:spcPct val="150000"/>
              </a:lnSpc>
            </a:pPr>
            <a:r>
              <a:rPr lang="en-US" sz="2400" dirty="0" smtClean="0"/>
              <a:t> Oligopoly is a market situation in which there are a few firms selling </a:t>
            </a:r>
            <a:r>
              <a:rPr lang="en-US" sz="2400" i="1" dirty="0" smtClean="0">
                <a:solidFill>
                  <a:srgbClr val="002060"/>
                </a:solidFill>
              </a:rPr>
              <a:t>homogeneous or differentiated products. </a:t>
            </a:r>
          </a:p>
          <a:p>
            <a:pPr algn="just">
              <a:lnSpc>
                <a:spcPct val="150000"/>
              </a:lnSpc>
            </a:pPr>
            <a:r>
              <a:rPr lang="en-US" sz="2400" dirty="0" smtClean="0"/>
              <a:t>Oligopoly market structure lies between the pure monopoly and monopolistic competition, </a:t>
            </a:r>
            <a:r>
              <a:rPr lang="en-US" sz="2400" i="1" dirty="0" smtClean="0">
                <a:solidFill>
                  <a:srgbClr val="035D05"/>
                </a:solidFill>
              </a:rPr>
              <a:t>where few sellers dominate the market</a:t>
            </a:r>
            <a:r>
              <a:rPr lang="en-US" sz="2400" dirty="0" smtClean="0"/>
              <a:t> and have control over the price of the product. </a:t>
            </a:r>
          </a:p>
          <a:p>
            <a:pPr algn="just">
              <a:lnSpc>
                <a:spcPct val="150000"/>
              </a:lnSpc>
            </a:pPr>
            <a:r>
              <a:rPr lang="en-US" sz="2400" dirty="0" smtClean="0"/>
              <a:t>With only a few firms in the market, </a:t>
            </a:r>
            <a:r>
              <a:rPr lang="en-US" sz="2400" i="1" dirty="0" smtClean="0">
                <a:solidFill>
                  <a:srgbClr val="002060"/>
                </a:solidFill>
              </a:rPr>
              <a:t>the action of one firm is likely to affect the others.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867400"/>
          </a:xfrm>
        </p:spPr>
        <p:txBody>
          <a:bodyPr>
            <a:normAutofit/>
          </a:bodyPr>
          <a:lstStyle/>
          <a:p>
            <a:pPr algn="just">
              <a:lnSpc>
                <a:spcPct val="150000"/>
              </a:lnSpc>
            </a:pPr>
            <a:r>
              <a:rPr lang="en-US" sz="2400" dirty="0" smtClean="0"/>
              <a:t>Firms producing homogeneous product is called </a:t>
            </a:r>
            <a:r>
              <a:rPr lang="en-US" sz="2400" b="1" i="1" u="sng" dirty="0" smtClean="0">
                <a:solidFill>
                  <a:srgbClr val="00B050"/>
                </a:solidFill>
              </a:rPr>
              <a:t>pure or perfect oligopoly</a:t>
            </a:r>
            <a:r>
              <a:rPr lang="en-US" sz="2400" b="1" u="sng" dirty="0" smtClean="0">
                <a:solidFill>
                  <a:srgbClr val="00B050"/>
                </a:solidFill>
              </a:rPr>
              <a:t> </a:t>
            </a:r>
            <a:r>
              <a:rPr lang="en-US" sz="2400" dirty="0" smtClean="0"/>
              <a:t>found primarily among industrial products such as aluminium, copper, steel, etc. </a:t>
            </a:r>
          </a:p>
          <a:p>
            <a:pPr algn="just">
              <a:lnSpc>
                <a:spcPct val="150000"/>
              </a:lnSpc>
              <a:buNone/>
            </a:pPr>
            <a:endParaRPr lang="en-US" sz="2400" dirty="0" smtClean="0"/>
          </a:p>
          <a:p>
            <a:pPr algn="just">
              <a:lnSpc>
                <a:spcPct val="150000"/>
              </a:lnSpc>
            </a:pPr>
            <a:r>
              <a:rPr lang="en-US" sz="2400" dirty="0" smtClean="0"/>
              <a:t>Whereas, </a:t>
            </a:r>
            <a:r>
              <a:rPr lang="en-US" sz="2400" b="1" i="1" u="sng" dirty="0" smtClean="0">
                <a:solidFill>
                  <a:srgbClr val="00B050"/>
                </a:solidFill>
              </a:rPr>
              <a:t>imperfect oligopoly</a:t>
            </a:r>
            <a:r>
              <a:rPr lang="en-US" sz="2400" b="1" u="sng" dirty="0" smtClean="0">
                <a:solidFill>
                  <a:srgbClr val="00B050"/>
                </a:solidFill>
              </a:rPr>
              <a:t> </a:t>
            </a:r>
            <a:r>
              <a:rPr lang="en-US" sz="2400" dirty="0" smtClean="0"/>
              <a:t>are firms producing differentiated products found among producers of consumer goods such as soaps, automobiles, detergents, refrigerators, etc.</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162800" cy="609600"/>
          </a:xfrm>
        </p:spPr>
        <p:txBody>
          <a:bodyPr>
            <a:normAutofit/>
          </a:bodyPr>
          <a:lstStyle/>
          <a:p>
            <a:pPr algn="ctr"/>
            <a:r>
              <a:rPr lang="en-US" sz="2800" dirty="0" smtClean="0"/>
              <a:t>Characteristics of Oligopoly</a:t>
            </a:r>
            <a:endParaRPr lang="en-US" sz="2800" dirty="0"/>
          </a:p>
        </p:txBody>
      </p:sp>
      <p:sp>
        <p:nvSpPr>
          <p:cNvPr id="3" name="Content Placeholder 2"/>
          <p:cNvSpPr>
            <a:spLocks noGrp="1"/>
          </p:cNvSpPr>
          <p:nvPr>
            <p:ph idx="1"/>
          </p:nvPr>
        </p:nvSpPr>
        <p:spPr>
          <a:xfrm>
            <a:off x="304800" y="685800"/>
            <a:ext cx="7772400" cy="5943600"/>
          </a:xfrm>
        </p:spPr>
        <p:txBody>
          <a:bodyPr>
            <a:normAutofit/>
          </a:bodyPr>
          <a:lstStyle/>
          <a:p>
            <a:pPr algn="just">
              <a:buNone/>
            </a:pPr>
            <a:r>
              <a:rPr lang="en-US" sz="2400" dirty="0" smtClean="0"/>
              <a:t>    After knowing the meaning of oligopoly, let us now discuss the features of the oligopoly market structure.</a:t>
            </a:r>
          </a:p>
          <a:p>
            <a:pPr algn="just"/>
            <a:r>
              <a:rPr lang="en-US" sz="2400" b="1" u="sng" dirty="0" smtClean="0">
                <a:solidFill>
                  <a:srgbClr val="00B0F0"/>
                </a:solidFill>
              </a:rPr>
              <a:t>Few Sellers</a:t>
            </a:r>
            <a:r>
              <a:rPr lang="en-US" sz="2400" b="1" dirty="0" smtClean="0">
                <a:solidFill>
                  <a:srgbClr val="00B0F0"/>
                </a:solidFill>
              </a:rPr>
              <a:t>: </a:t>
            </a:r>
          </a:p>
          <a:p>
            <a:pPr algn="just">
              <a:buFont typeface="Wingdings" pitchFamily="2" charset="2"/>
              <a:buChar char="Ø"/>
            </a:pPr>
            <a:r>
              <a:rPr lang="en-US" sz="2400" dirty="0" smtClean="0"/>
              <a:t>Under the oligopoly market structure, the sellers are few, and the buyers are many. </a:t>
            </a:r>
          </a:p>
          <a:p>
            <a:pPr algn="just">
              <a:buFont typeface="Wingdings" pitchFamily="2" charset="2"/>
              <a:buChar char="Ø"/>
            </a:pPr>
            <a:r>
              <a:rPr lang="en-US" sz="2400" dirty="0" smtClean="0"/>
              <a:t>Few firms dominating the market enjoy a significant </a:t>
            </a:r>
            <a:r>
              <a:rPr lang="en-US" sz="2400" dirty="0" smtClean="0">
                <a:solidFill>
                  <a:srgbClr val="FF0000"/>
                </a:solidFill>
              </a:rPr>
              <a:t>control over the price </a:t>
            </a:r>
            <a:r>
              <a:rPr lang="en-US" sz="2400" dirty="0" smtClean="0"/>
              <a:t>of the concerned product. </a:t>
            </a:r>
          </a:p>
          <a:p>
            <a:pPr algn="just">
              <a:buFont typeface="Wingdings" pitchFamily="2" charset="2"/>
              <a:buChar char="Ø"/>
            </a:pPr>
            <a:r>
              <a:rPr lang="en-US" sz="2400" dirty="0" smtClean="0"/>
              <a:t>With a few players in the market, there is </a:t>
            </a:r>
            <a:r>
              <a:rPr lang="en-US" sz="2400" dirty="0" smtClean="0">
                <a:solidFill>
                  <a:srgbClr val="FF0000"/>
                </a:solidFill>
              </a:rPr>
              <a:t>intense competition </a:t>
            </a:r>
            <a:r>
              <a:rPr lang="en-US" sz="2400" dirty="0" smtClean="0"/>
              <a:t>among the sellers.</a:t>
            </a:r>
          </a:p>
          <a:p>
            <a:pPr algn="just">
              <a:buFont typeface="Wingdings" pitchFamily="2" charset="2"/>
              <a:buChar char="Ø"/>
            </a:pPr>
            <a:r>
              <a:rPr lang="en-US" sz="2400" dirty="0" smtClean="0"/>
              <a:t> Any decision taken by one firm will have a considerable </a:t>
            </a:r>
            <a:r>
              <a:rPr lang="en-US" sz="2400" dirty="0" smtClean="0">
                <a:solidFill>
                  <a:srgbClr val="FF0000"/>
                </a:solidFill>
              </a:rPr>
              <a:t>impact on its rivals</a:t>
            </a:r>
            <a:r>
              <a:rPr lang="en-US" sz="2400" dirty="0" smtClean="0"/>
              <a:t>. </a:t>
            </a:r>
          </a:p>
          <a:p>
            <a:pPr algn="just">
              <a:buFont typeface="Wingdings" pitchFamily="2" charset="2"/>
              <a:buChar char="Ø"/>
            </a:pPr>
            <a:r>
              <a:rPr lang="en-US" sz="2400" dirty="0" smtClean="0"/>
              <a:t>Thus, each firm keeps an eye on the </a:t>
            </a:r>
            <a:r>
              <a:rPr lang="en-US" sz="2400" dirty="0" smtClean="0">
                <a:solidFill>
                  <a:srgbClr val="FF0000"/>
                </a:solidFill>
              </a:rPr>
              <a:t>promotional activities </a:t>
            </a:r>
            <a:r>
              <a:rPr lang="en-US" sz="2400" dirty="0" smtClean="0"/>
              <a:t>of the other</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304800"/>
            <a:ext cx="7772400" cy="6324600"/>
          </a:xfrm>
        </p:spPr>
        <p:txBody>
          <a:bodyPr>
            <a:normAutofit fontScale="92500"/>
          </a:bodyPr>
          <a:lstStyle/>
          <a:p>
            <a:pPr lvl="0"/>
            <a:r>
              <a:rPr lang="en-US" b="1" u="sng" dirty="0" smtClean="0">
                <a:solidFill>
                  <a:srgbClr val="00B0F0"/>
                </a:solidFill>
              </a:rPr>
              <a:t>Interdependence:</a:t>
            </a:r>
            <a:r>
              <a:rPr lang="en-US" u="sng" dirty="0" smtClean="0"/>
              <a:t> </a:t>
            </a:r>
          </a:p>
          <a:p>
            <a:pPr lvl="0" algn="just">
              <a:lnSpc>
                <a:spcPct val="150000"/>
              </a:lnSpc>
              <a:buFont typeface="Wingdings" pitchFamily="2" charset="2"/>
              <a:buChar char="Ø"/>
            </a:pPr>
            <a:r>
              <a:rPr lang="en-US" sz="2400" dirty="0" smtClean="0"/>
              <a:t>In an oligopoly market, the seller has to be very much </a:t>
            </a:r>
            <a:r>
              <a:rPr lang="en-US" sz="2400" dirty="0" smtClean="0">
                <a:solidFill>
                  <a:srgbClr val="FF0000"/>
                </a:solidFill>
              </a:rPr>
              <a:t>cautious regarding action </a:t>
            </a:r>
            <a:r>
              <a:rPr lang="en-US" sz="2400" dirty="0" smtClean="0"/>
              <a:t>taken by the competing firms. </a:t>
            </a:r>
          </a:p>
          <a:p>
            <a:pPr lvl="0" algn="just">
              <a:lnSpc>
                <a:spcPct val="150000"/>
              </a:lnSpc>
              <a:buFont typeface="Wingdings" pitchFamily="2" charset="2"/>
              <a:buChar char="Ø"/>
            </a:pPr>
            <a:r>
              <a:rPr lang="en-US" sz="2400" dirty="0" smtClean="0"/>
              <a:t>Since there are few sellers in the market, if any firm takes decision to change the price or any other promotional scheme, all other firms in the industry have to comply with it, to remain in the competition. </a:t>
            </a:r>
          </a:p>
          <a:p>
            <a:pPr lvl="0" algn="just">
              <a:lnSpc>
                <a:spcPct val="150000"/>
              </a:lnSpc>
              <a:buFont typeface="Wingdings" pitchFamily="2" charset="2"/>
              <a:buChar char="Ø"/>
            </a:pPr>
            <a:r>
              <a:rPr lang="en-US" sz="2400" dirty="0" smtClean="0"/>
              <a:t>Thus, every firm </a:t>
            </a:r>
            <a:r>
              <a:rPr lang="en-US" sz="2400" dirty="0" smtClean="0">
                <a:solidFill>
                  <a:srgbClr val="FF0000"/>
                </a:solidFill>
              </a:rPr>
              <a:t>remains alert to the actions of others and plans</a:t>
            </a:r>
            <a:r>
              <a:rPr lang="en-US" sz="2400" dirty="0" smtClean="0"/>
              <a:t> their strategy beforehand. </a:t>
            </a:r>
          </a:p>
          <a:p>
            <a:pPr lvl="0" algn="just">
              <a:lnSpc>
                <a:spcPct val="150000"/>
              </a:lnSpc>
              <a:buFont typeface="Wingdings" pitchFamily="2" charset="2"/>
              <a:buChar char="Ø"/>
            </a:pPr>
            <a:r>
              <a:rPr lang="en-US" sz="2400" dirty="0" smtClean="0"/>
              <a:t>Hence, there is a </a:t>
            </a:r>
            <a:r>
              <a:rPr lang="en-US" sz="2400" dirty="0" smtClean="0">
                <a:solidFill>
                  <a:srgbClr val="FF0000"/>
                </a:solidFill>
              </a:rPr>
              <a:t>complete interdependence </a:t>
            </a:r>
            <a:r>
              <a:rPr lang="en-US" sz="2400" dirty="0" smtClean="0"/>
              <a:t>among the sellers with respect to their price-output policies and decisions.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772400" cy="6477000"/>
          </a:xfrm>
        </p:spPr>
        <p:txBody>
          <a:bodyPr>
            <a:normAutofit/>
          </a:bodyPr>
          <a:lstStyle/>
          <a:p>
            <a:pPr lvl="0" algn="just">
              <a:lnSpc>
                <a:spcPct val="150000"/>
              </a:lnSpc>
            </a:pPr>
            <a:r>
              <a:rPr lang="en-US" sz="2400" b="1" u="sng" dirty="0" smtClean="0">
                <a:solidFill>
                  <a:srgbClr val="00B0F0"/>
                </a:solidFill>
              </a:rPr>
              <a:t>Advertising:</a:t>
            </a:r>
            <a:r>
              <a:rPr lang="en-US" sz="2400" dirty="0" smtClean="0"/>
              <a:t> </a:t>
            </a:r>
          </a:p>
          <a:p>
            <a:pPr lvl="0" algn="just">
              <a:lnSpc>
                <a:spcPct val="150000"/>
              </a:lnSpc>
              <a:buFont typeface="Wingdings" pitchFamily="2" charset="2"/>
              <a:buChar char="Ø"/>
            </a:pPr>
            <a:r>
              <a:rPr lang="en-US" sz="2400" dirty="0" smtClean="0"/>
              <a:t>Under Oligopoly market, every firm advertises their products on a frequent basis, with the intention to </a:t>
            </a:r>
            <a:r>
              <a:rPr lang="en-US" sz="2400" dirty="0" smtClean="0">
                <a:solidFill>
                  <a:srgbClr val="FF0000"/>
                </a:solidFill>
              </a:rPr>
              <a:t>attract more and more customers and increase their good name</a:t>
            </a:r>
            <a:r>
              <a:rPr lang="en-US" sz="2400" dirty="0" smtClean="0"/>
              <a:t> and customer base. </a:t>
            </a:r>
          </a:p>
          <a:p>
            <a:pPr lvl="0" algn="just">
              <a:lnSpc>
                <a:spcPct val="150000"/>
              </a:lnSpc>
              <a:buFont typeface="Wingdings" pitchFamily="2" charset="2"/>
              <a:buChar char="Ø"/>
            </a:pPr>
            <a:r>
              <a:rPr lang="en-US" sz="2400" dirty="0" smtClean="0"/>
              <a:t>This is due to the advertising that makes the competition intense among the firms with the </a:t>
            </a:r>
            <a:r>
              <a:rPr lang="en-US" sz="2400" dirty="0" smtClean="0">
                <a:solidFill>
                  <a:srgbClr val="FF0000"/>
                </a:solidFill>
              </a:rPr>
              <a:t>improvement in quality of the products</a:t>
            </a:r>
            <a:r>
              <a:rPr lang="en-US" sz="2400" dirty="0" smtClean="0"/>
              <a:t>. </a:t>
            </a:r>
          </a:p>
          <a:p>
            <a:pPr lvl="0" algn="just">
              <a:lnSpc>
                <a:spcPct val="150000"/>
              </a:lnSpc>
              <a:buFont typeface="Wingdings" pitchFamily="2" charset="2"/>
              <a:buChar char="Ø"/>
            </a:pPr>
            <a:r>
              <a:rPr lang="en-US" sz="2400" dirty="0" smtClean="0"/>
              <a:t>Thus, in order to be in the race, each firm makes </a:t>
            </a:r>
            <a:r>
              <a:rPr lang="en-US" sz="2400" dirty="0" smtClean="0">
                <a:solidFill>
                  <a:srgbClr val="FF0000"/>
                </a:solidFill>
              </a:rPr>
              <a:t>huge expenditure on advertisement activities </a:t>
            </a:r>
            <a:r>
              <a:rPr lang="en-US" sz="2400" dirty="0" smtClean="0"/>
              <a:t>and product promotion. </a:t>
            </a:r>
          </a:p>
          <a:p>
            <a:pPr algn="just">
              <a:lnSpc>
                <a:spcPct val="150000"/>
              </a:lnSpc>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7620000" cy="6324600"/>
          </a:xfrm>
        </p:spPr>
        <p:txBody>
          <a:bodyPr/>
          <a:lstStyle/>
          <a:p>
            <a:pPr lvl="0"/>
            <a:r>
              <a:rPr lang="en-US" b="1" u="sng" dirty="0" smtClean="0">
                <a:solidFill>
                  <a:srgbClr val="00B0F0"/>
                </a:solidFill>
              </a:rPr>
              <a:t>Entry and Exit Barriers</a:t>
            </a:r>
            <a:endParaRPr lang="en-US" dirty="0" smtClean="0"/>
          </a:p>
          <a:p>
            <a:pPr lvl="0" algn="just">
              <a:lnSpc>
                <a:spcPct val="150000"/>
              </a:lnSpc>
            </a:pPr>
            <a:r>
              <a:rPr lang="en-US" sz="2400" dirty="0" smtClean="0"/>
              <a:t>The firms under oligopoly market can easily exit the industry whenever it wants, but has to </a:t>
            </a:r>
            <a:r>
              <a:rPr lang="en-US" sz="2400" dirty="0" smtClean="0">
                <a:solidFill>
                  <a:srgbClr val="FF0000"/>
                </a:solidFill>
              </a:rPr>
              <a:t>face certain barriers while entering into it</a:t>
            </a:r>
            <a:r>
              <a:rPr lang="en-US" sz="2400" dirty="0" smtClean="0"/>
              <a:t>. </a:t>
            </a:r>
          </a:p>
          <a:p>
            <a:pPr lvl="0" algn="just">
              <a:lnSpc>
                <a:spcPct val="150000"/>
              </a:lnSpc>
            </a:pPr>
            <a:r>
              <a:rPr lang="en-US" sz="2400" dirty="0" smtClean="0"/>
              <a:t>These barriers could be Government license, patent, economies of scale enjoyed by large firms, high capital requirement, complex technology, etc.</a:t>
            </a:r>
          </a:p>
          <a:p>
            <a:pPr lvl="0" algn="just">
              <a:lnSpc>
                <a:spcPct val="150000"/>
              </a:lnSpc>
            </a:pPr>
            <a:r>
              <a:rPr lang="en-US" sz="2400" dirty="0" smtClean="0"/>
              <a:t> Again, sometimes, the </a:t>
            </a:r>
            <a:r>
              <a:rPr lang="en-US" sz="2400" dirty="0" smtClean="0">
                <a:solidFill>
                  <a:srgbClr val="FF0000"/>
                </a:solidFill>
              </a:rPr>
              <a:t>government regulations </a:t>
            </a:r>
            <a:r>
              <a:rPr lang="en-US" sz="2400" dirty="0" smtClean="0"/>
              <a:t>act as a barrier for the new entrants for being more favorable to the existing large firms. </a:t>
            </a:r>
          </a:p>
          <a:p>
            <a:pPr algn="just">
              <a:lnSpc>
                <a:spcPct val="150000"/>
              </a:lnSpc>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7696200" cy="6324600"/>
          </a:xfrm>
        </p:spPr>
        <p:txBody>
          <a:bodyPr>
            <a:normAutofit/>
          </a:bodyPr>
          <a:lstStyle/>
          <a:p>
            <a:pPr algn="just"/>
            <a:r>
              <a:rPr lang="en-US" sz="2400" dirty="0" smtClean="0"/>
              <a:t>Let us understand a special case of the theory of oligopoly in which </a:t>
            </a:r>
            <a:r>
              <a:rPr lang="en-US" sz="2400" b="1" dirty="0" smtClean="0">
                <a:solidFill>
                  <a:srgbClr val="FF0000"/>
                </a:solidFill>
              </a:rPr>
              <a:t>there are only two sellers</a:t>
            </a:r>
            <a:r>
              <a:rPr lang="en-US" sz="2400" dirty="0" smtClean="0"/>
              <a:t>. Such limited case of oligopoly is termed as </a:t>
            </a:r>
            <a:r>
              <a:rPr lang="en-US" sz="2400" b="1" i="1" u="sng" dirty="0" smtClean="0">
                <a:solidFill>
                  <a:srgbClr val="FF0000"/>
                </a:solidFill>
              </a:rPr>
              <a:t>duopoly</a:t>
            </a:r>
            <a:r>
              <a:rPr lang="en-US" sz="2400" i="1" dirty="0" smtClean="0"/>
              <a:t> </a:t>
            </a:r>
            <a:r>
              <a:rPr lang="en-US" sz="2400" dirty="0" smtClean="0"/>
              <a:t>where both the sellers are completely independent and no agreement exists between them. </a:t>
            </a:r>
          </a:p>
          <a:p>
            <a:pPr algn="just"/>
            <a:r>
              <a:rPr lang="en-US" sz="2400" dirty="0" smtClean="0"/>
              <a:t>Two important feature of duopoly model is that</a:t>
            </a:r>
          </a:p>
          <a:p>
            <a:pPr lvl="1" algn="just">
              <a:buFont typeface="Wingdings" pitchFamily="2" charset="2"/>
              <a:buChar char="v"/>
            </a:pPr>
            <a:r>
              <a:rPr lang="en-US" sz="2400" dirty="0" smtClean="0">
                <a:solidFill>
                  <a:schemeClr val="tx1"/>
                </a:solidFill>
              </a:rPr>
              <a:t> firstly, there are </a:t>
            </a:r>
            <a:r>
              <a:rPr lang="en-US" sz="2400" dirty="0" smtClean="0">
                <a:solidFill>
                  <a:srgbClr val="FF0000"/>
                </a:solidFill>
              </a:rPr>
              <a:t>strong barriers to entry </a:t>
            </a:r>
            <a:r>
              <a:rPr lang="en-US" sz="2400" dirty="0" smtClean="0">
                <a:solidFill>
                  <a:schemeClr val="tx1"/>
                </a:solidFill>
              </a:rPr>
              <a:t>in the market, e.g. brand loyalty (Coca-cola and Pepsi) and </a:t>
            </a:r>
          </a:p>
          <a:p>
            <a:pPr lvl="1" algn="just">
              <a:buFont typeface="Wingdings" pitchFamily="2" charset="2"/>
              <a:buChar char="v"/>
            </a:pPr>
            <a:r>
              <a:rPr lang="en-US" sz="2400" dirty="0" smtClean="0">
                <a:solidFill>
                  <a:schemeClr val="tx1"/>
                </a:solidFill>
              </a:rPr>
              <a:t>secondly there </a:t>
            </a:r>
            <a:r>
              <a:rPr lang="en-US" sz="2400" dirty="0" smtClean="0">
                <a:solidFill>
                  <a:srgbClr val="FF0000"/>
                </a:solidFill>
              </a:rPr>
              <a:t>exists significant economies of scale </a:t>
            </a:r>
            <a:r>
              <a:rPr lang="en-US" sz="2400" dirty="0" smtClean="0">
                <a:solidFill>
                  <a:schemeClr val="tx1"/>
                </a:solidFill>
              </a:rPr>
              <a:t>which suit a small number of firms. </a:t>
            </a:r>
            <a:endParaRPr lang="en-US" sz="2100" dirty="0" smtClean="0">
              <a:solidFill>
                <a:schemeClr val="tx1"/>
              </a:solidFill>
            </a:endParaRPr>
          </a:p>
          <a:p>
            <a:r>
              <a:rPr lang="en-US" sz="2400" dirty="0" smtClean="0"/>
              <a:t>Two formal models of Duopoly are:</a:t>
            </a:r>
          </a:p>
          <a:p>
            <a:pPr lvl="1"/>
            <a:r>
              <a:rPr lang="en-US" sz="2100" dirty="0" smtClean="0">
                <a:solidFill>
                  <a:schemeClr val="accent6">
                    <a:lumMod val="50000"/>
                  </a:schemeClr>
                </a:solidFill>
              </a:rPr>
              <a:t>Cournot Model</a:t>
            </a:r>
          </a:p>
          <a:p>
            <a:pPr lvl="1"/>
            <a:r>
              <a:rPr lang="en-US" sz="2100" dirty="0" smtClean="0">
                <a:solidFill>
                  <a:schemeClr val="accent6">
                    <a:lumMod val="50000"/>
                  </a:schemeClr>
                </a:solidFill>
              </a:rPr>
              <a:t>Bertrand Model</a:t>
            </a:r>
          </a:p>
          <a:p>
            <a:pPr algn="just">
              <a:lnSpc>
                <a:spcPct val="150000"/>
              </a:lnSpc>
              <a:buFont typeface="Courier New" pitchFamily="49" charset="0"/>
              <a:buChar char="o"/>
            </a:pPr>
            <a:r>
              <a:rPr lang="en-US" sz="2400" i="1" dirty="0" smtClean="0">
                <a:solidFill>
                  <a:srgbClr val="00B050"/>
                </a:solidFill>
              </a:rPr>
              <a:t>We will discuss them in detail in the coming classes.</a:t>
            </a:r>
            <a:endParaRPr lang="en-US" sz="2400" i="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533400"/>
            <a:ext cx="4814668" cy="4038600"/>
          </a:xfrm>
        </p:spPr>
        <p:txBody>
          <a:bodyPr/>
          <a:lstStyle/>
          <a:p>
            <a:pPr algn="ctr">
              <a:lnSpc>
                <a:spcPct val="250000"/>
              </a:lnSpc>
            </a:pPr>
            <a:r>
              <a:rPr lang="en-US" dirty="0" smtClean="0"/>
              <a:t>Thank you</a:t>
            </a:r>
            <a:br>
              <a:rPr lang="en-US" dirty="0" smtClean="0"/>
            </a:br>
            <a:r>
              <a:rPr lang="en-US" dirty="0" smtClean="0"/>
              <a:t>stay safe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TotalTime>
  <Words>617</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SEMESTER 4 B.A (Honors) Economics   Course Code: ECNHC401 Course Title: Advanced Microeconomics   Unit: 3 Oligopoly </vt:lpstr>
      <vt:lpstr>Meaning of Oligopoly </vt:lpstr>
      <vt:lpstr>Slide 3</vt:lpstr>
      <vt:lpstr>Characteristics of Oligopoly</vt:lpstr>
      <vt:lpstr>Slide 5</vt:lpstr>
      <vt:lpstr>Slide 6</vt:lpstr>
      <vt:lpstr>Slide 7</vt:lpstr>
      <vt:lpstr>Slide 8</vt:lpstr>
      <vt:lpstr>Thank you stay safe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4 B.A (Honors) Economics   Course Code: ECNHC401 Course Title: Advanced Microeconomics   Unit: 3 Oligopoly </dc:title>
  <dc:creator>user</dc:creator>
  <cp:lastModifiedBy>user</cp:lastModifiedBy>
  <cp:revision>5</cp:revision>
  <dcterms:created xsi:type="dcterms:W3CDTF">2006-08-16T00:00:00Z</dcterms:created>
  <dcterms:modified xsi:type="dcterms:W3CDTF">2021-05-23T14:25:06Z</dcterms:modified>
</cp:coreProperties>
</file>