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21-May-21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8153400" cy="59436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Mathematical </a:t>
            </a:r>
            <a:r>
              <a:rPr lang="en-US" sz="3600" b="1" dirty="0" smtClean="0"/>
              <a:t>Methods for Economics - II 	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ECNHC202</a:t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UNIT: 2</a:t>
            </a:r>
            <a:br>
              <a:rPr lang="en-US" sz="3600" b="1" dirty="0" smtClean="0"/>
            </a:br>
            <a:r>
              <a:rPr lang="en-US" sz="3600" b="1" dirty="0" smtClean="0"/>
              <a:t> </a:t>
            </a:r>
            <a:r>
              <a:rPr lang="en-US" sz="3600" b="1" dirty="0" smtClean="0"/>
              <a:t>Linear Algebra (Matrices and Determinants</a:t>
            </a:r>
            <a:r>
              <a:rPr lang="en-US" sz="3600" b="1" dirty="0" smtClean="0"/>
              <a:t>)</a:t>
            </a:r>
            <a:r>
              <a:rPr lang="en-US" sz="3600" b="1" dirty="0" smtClean="0"/>
              <a:t>	</a:t>
            </a:r>
            <a:br>
              <a:rPr lang="en-US" sz="3600" b="1" dirty="0" smtClean="0"/>
            </a:br>
            <a:r>
              <a:rPr lang="en-US" sz="3600" b="1" dirty="0" smtClean="0"/>
              <a:t>	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3246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dirty="0" smtClean="0"/>
              <a:t>Matrices</a:t>
            </a:r>
          </a:p>
          <a:p>
            <a:pPr lvl="1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Matrices are the ordered rectangular array of numbers, which are used to express </a:t>
            </a:r>
            <a:r>
              <a:rPr lang="en-US" i="1" dirty="0" smtClean="0">
                <a:solidFill>
                  <a:srgbClr val="FF0000"/>
                </a:solidFill>
              </a:rPr>
              <a:t>linear equations.</a:t>
            </a:r>
            <a:r>
              <a:rPr lang="en-US" i="1" dirty="0" smtClean="0"/>
              <a:t> </a:t>
            </a:r>
            <a:endParaRPr lang="en-US" i="1" dirty="0" smtClean="0"/>
          </a:p>
          <a:p>
            <a:pPr lvl="1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A matrix has </a:t>
            </a:r>
            <a:r>
              <a:rPr lang="en-US" i="1" dirty="0" smtClean="0">
                <a:solidFill>
                  <a:srgbClr val="FF0000"/>
                </a:solidFill>
              </a:rPr>
              <a:t>rows and </a:t>
            </a:r>
            <a:r>
              <a:rPr lang="en-US" i="1" dirty="0" smtClean="0">
                <a:solidFill>
                  <a:srgbClr val="FF0000"/>
                </a:solidFill>
              </a:rPr>
              <a:t>columns </a:t>
            </a:r>
            <a:r>
              <a:rPr lang="en-US" dirty="0" smtClean="0"/>
              <a:t>and </a:t>
            </a:r>
            <a:r>
              <a:rPr lang="en-US" dirty="0" smtClean="0"/>
              <a:t>we can also perform the </a:t>
            </a:r>
            <a:r>
              <a:rPr lang="en-US" i="1" dirty="0" smtClean="0">
                <a:solidFill>
                  <a:srgbClr val="FF0000"/>
                </a:solidFill>
              </a:rPr>
              <a:t>mathematical operations </a:t>
            </a:r>
            <a:r>
              <a:rPr lang="en-US" dirty="0" smtClean="0"/>
              <a:t>on matrices such as addition, subtraction, multiplication of matrix. </a:t>
            </a:r>
            <a:endParaRPr lang="en-US" dirty="0" smtClean="0"/>
          </a:p>
          <a:p>
            <a:pPr lvl="1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Suppose the number of rows is </a:t>
            </a:r>
            <a:r>
              <a:rPr lang="en-US" i="1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 and columns is </a:t>
            </a:r>
            <a:r>
              <a:rPr lang="en-US" i="1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, then the matrix is represented as m × n matrix</a:t>
            </a:r>
            <a:r>
              <a:rPr lang="en-US" dirty="0" smtClean="0"/>
              <a:t>.</a:t>
            </a:r>
          </a:p>
          <a:p>
            <a:pPr lvl="1" algn="just">
              <a:lnSpc>
                <a:spcPct val="200000"/>
              </a:lnSpc>
              <a:buFont typeface="Wingdings" pitchFamily="2" charset="2"/>
              <a:buChar char="Ø"/>
            </a:pPr>
            <a:endParaRPr lang="en-US" dirty="0" smtClean="0"/>
          </a:p>
          <a:p>
            <a:pPr lvl="1" algn="just">
              <a:buNone/>
            </a:pPr>
            <a:endParaRPr lang="en-US" dirty="0" smtClean="0"/>
          </a:p>
          <a:p>
            <a:pPr lvl="1" algn="just">
              <a:buFont typeface="Wingdings" pitchFamily="2" charset="2"/>
              <a:buChar char="Ø"/>
            </a:pPr>
            <a:endParaRPr lang="en-US" dirty="0" smtClean="0"/>
          </a:p>
          <a:p>
            <a:pPr lvl="1" algn="just">
              <a:buNone/>
            </a:pPr>
            <a:endParaRPr lang="en-US" dirty="0" smtClean="0"/>
          </a:p>
          <a:p>
            <a:pPr lvl="1" algn="just"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50849" y="1752600"/>
            <a:ext cx="627278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505200" y="914400"/>
            <a:ext cx="21336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lgerian" pitchFamily="82" charset="0"/>
              </a:rPr>
              <a:t>MATRIX</a:t>
            </a:r>
            <a:endParaRPr lang="en-US" sz="24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dirty="0" smtClean="0"/>
              <a:t>Determinants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Determinant, in </a:t>
            </a:r>
            <a:r>
              <a:rPr lang="en-US" dirty="0" smtClean="0"/>
              <a:t>linear</a:t>
            </a:r>
            <a:r>
              <a:rPr lang="en-US" dirty="0" smtClean="0"/>
              <a:t> and multilinear algebra, a value, denoted  </a:t>
            </a:r>
            <a:r>
              <a:rPr lang="en-US" i="1" dirty="0" smtClean="0"/>
              <a:t>A,</a:t>
            </a:r>
            <a:r>
              <a:rPr lang="en-US" dirty="0" smtClean="0"/>
              <a:t> associated with a </a:t>
            </a:r>
            <a:r>
              <a:rPr lang="en-US" i="1" dirty="0" smtClean="0">
                <a:solidFill>
                  <a:srgbClr val="FF0000"/>
                </a:solidFill>
              </a:rPr>
              <a:t>square </a:t>
            </a:r>
            <a:r>
              <a:rPr lang="en-US" i="1" dirty="0" smtClean="0">
                <a:solidFill>
                  <a:srgbClr val="FF0000"/>
                </a:solidFill>
              </a:rPr>
              <a:t>matrix </a:t>
            </a:r>
            <a:r>
              <a:rPr lang="en-US" i="1" dirty="0" smtClean="0"/>
              <a:t>A</a:t>
            </a:r>
            <a:r>
              <a:rPr lang="en-US" dirty="0" smtClean="0"/>
              <a:t> of </a:t>
            </a:r>
            <a:r>
              <a:rPr lang="en-US" i="1" dirty="0" smtClean="0"/>
              <a:t>n</a:t>
            </a:r>
            <a:r>
              <a:rPr lang="en-US" dirty="0" smtClean="0"/>
              <a:t> rows and </a:t>
            </a:r>
            <a:r>
              <a:rPr lang="en-US" i="1" dirty="0" smtClean="0"/>
              <a:t>n</a:t>
            </a:r>
            <a:r>
              <a:rPr lang="en-US" dirty="0" smtClean="0"/>
              <a:t> columns. </a:t>
            </a:r>
            <a:endParaRPr lang="en-US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Designating any element of the matrix by the symbol 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i="1" baseline="-25000" dirty="0" smtClean="0">
                <a:solidFill>
                  <a:srgbClr val="FF0000"/>
                </a:solidFill>
              </a:rPr>
              <a:t>rc</a:t>
            </a:r>
            <a:r>
              <a:rPr lang="en-US" i="1" dirty="0" smtClean="0">
                <a:solidFill>
                  <a:srgbClr val="FF0000"/>
                </a:solidFill>
              </a:rPr>
              <a:t> </a:t>
            </a:r>
            <a:r>
              <a:rPr lang="en-US" dirty="0" smtClean="0"/>
              <a:t>(the subscript </a:t>
            </a:r>
            <a:r>
              <a:rPr lang="en-US" i="1" dirty="0" smtClean="0"/>
              <a:t>r</a:t>
            </a:r>
            <a:r>
              <a:rPr lang="en-US" dirty="0" smtClean="0"/>
              <a:t> identifies the row and </a:t>
            </a:r>
            <a:r>
              <a:rPr lang="en-US" i="1" dirty="0" smtClean="0"/>
              <a:t>c</a:t>
            </a:r>
            <a:r>
              <a:rPr lang="en-US" dirty="0" smtClean="0"/>
              <a:t> the column</a:t>
            </a:r>
            <a:r>
              <a:rPr lang="en-US" dirty="0" smtClean="0"/>
              <a:t>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The determinant of a </a:t>
            </a:r>
            <a:r>
              <a:rPr lang="en-US" i="1" dirty="0" smtClean="0">
                <a:solidFill>
                  <a:srgbClr val="FF0000"/>
                </a:solidFill>
              </a:rPr>
              <a:t>1×1</a:t>
            </a:r>
            <a:r>
              <a:rPr lang="en-US" i="1" dirty="0" smtClean="0">
                <a:solidFill>
                  <a:srgbClr val="FF0000"/>
                </a:solidFill>
              </a:rPr>
              <a:t> matrix </a:t>
            </a:r>
            <a:r>
              <a:rPr lang="en-US" dirty="0" smtClean="0"/>
              <a:t>is that number itself.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30000" contrast="40000"/>
          </a:blip>
          <a:srcRect/>
          <a:stretch>
            <a:fillRect/>
          </a:stretch>
        </p:blipFill>
        <p:spPr bwMode="auto">
          <a:xfrm>
            <a:off x="228600" y="304800"/>
            <a:ext cx="8689103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10600" cy="63246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>
              <a:buNone/>
            </a:pPr>
            <a:r>
              <a:rPr lang="en-US" sz="2800" b="1" dirty="0" smtClean="0"/>
              <a:t>D</a:t>
            </a:r>
            <a:r>
              <a:rPr lang="en-US" sz="2800" b="1" dirty="0" smtClean="0"/>
              <a:t>ifferences </a:t>
            </a:r>
            <a:r>
              <a:rPr lang="en-US" sz="2800" b="1" dirty="0" smtClean="0"/>
              <a:t>between determinant and </a:t>
            </a:r>
            <a:r>
              <a:rPr lang="en-US" sz="2800" b="1" dirty="0" smtClean="0"/>
              <a:t>matrix</a:t>
            </a:r>
            <a:endParaRPr lang="en-US" sz="2800" b="1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In a matrix, the set of numbers are covered by two brackets whereas, in a determinant, the set of numbers are covered by two bars.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The number of rows need not be equal to the number of columns in a matrix whereas, in a determinant, the number of rows should be equal to the number of columns.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30000" contrast="40000"/>
          </a:blip>
          <a:srcRect l="23214" t="30149" r="5357" b="12680"/>
          <a:stretch>
            <a:fillRect/>
          </a:stretch>
        </p:blipFill>
        <p:spPr bwMode="auto">
          <a:xfrm>
            <a:off x="0" y="905359"/>
            <a:ext cx="9144000" cy="5114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en-US" sz="4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</a:t>
            </a:r>
            <a:endParaRPr lang="en-US" sz="4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STAY SAFE </a:t>
            </a:r>
          </a:p>
          <a:p>
            <a:pPr algn="ctr">
              <a:buNone/>
            </a:pP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STUDY HARD</a:t>
            </a:r>
          </a:p>
          <a:p>
            <a:pPr algn="ctr">
              <a:buNone/>
            </a:pP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82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Mathematical Methods for Economics - II   ECNHC202   UNIT: 2  Linear Algebra (Matrices and Determinants)    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Mathematical Methods for Economics - II   ECNHC202   UNIT: 2  Linear Algebra (Matrices and Determinants)     </dc:title>
  <dc:creator>user</dc:creator>
  <cp:lastModifiedBy>user</cp:lastModifiedBy>
  <cp:revision>9</cp:revision>
  <dcterms:created xsi:type="dcterms:W3CDTF">2006-08-16T00:00:00Z</dcterms:created>
  <dcterms:modified xsi:type="dcterms:W3CDTF">2021-05-21T05:20:06Z</dcterms:modified>
</cp:coreProperties>
</file>