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1140"/>
    <a:srgbClr val="E4E4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905000"/>
            <a:ext cx="8229600" cy="144780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Plant Physiology and Metabolism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55498"/>
            <a:ext cx="6400800" cy="630702"/>
          </a:xfrm>
        </p:spPr>
        <p:txBody>
          <a:bodyPr/>
          <a:lstStyle/>
          <a:p>
            <a:r>
              <a:rPr lang="en-IN" b="1" dirty="0" smtClean="0"/>
              <a:t>Credits: Theory-4, Practical-2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6553200" y="5410200"/>
            <a:ext cx="214193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DR. Lipika Lahkar</a:t>
            </a:r>
          </a:p>
          <a:p>
            <a:r>
              <a:rPr lang="en-US" dirty="0" smtClean="0"/>
              <a:t>Assistant professor</a:t>
            </a:r>
          </a:p>
          <a:p>
            <a:r>
              <a:rPr lang="en-US" dirty="0" err="1" smtClean="0"/>
              <a:t>Silapathar</a:t>
            </a:r>
            <a:r>
              <a:rPr lang="en-US" dirty="0" smtClean="0"/>
              <a:t> college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3657600" y="3886200"/>
            <a:ext cx="1986441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en-US" b="1" dirty="0" smtClean="0"/>
              <a:t>Paper Evaluation</a:t>
            </a:r>
            <a:endParaRPr lang="en-IN" b="1" dirty="0"/>
          </a:p>
        </p:txBody>
      </p:sp>
      <p:sp>
        <p:nvSpPr>
          <p:cNvPr id="6" name="Rectangle 5"/>
          <p:cNvSpPr/>
          <p:nvPr/>
        </p:nvSpPr>
        <p:spPr>
          <a:xfrm>
            <a:off x="2438400" y="4419600"/>
            <a:ext cx="4299575" cy="369332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 internal </a:t>
            </a:r>
            <a:r>
              <a:rPr lang="en-US" dirty="0" err="1" smtClean="0">
                <a:solidFill>
                  <a:schemeClr val="bg1"/>
                </a:solidFill>
              </a:rPr>
              <a:t>assesment</a:t>
            </a:r>
            <a:r>
              <a:rPr lang="en-US" dirty="0" smtClean="0">
                <a:solidFill>
                  <a:schemeClr val="bg1"/>
                </a:solidFill>
              </a:rPr>
              <a:t>, 1 group discussion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352800" y="762000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erlin Sans FB Demi" pitchFamily="34" charset="0"/>
                <a:ea typeface="Times New Roman" pitchFamily="18" charset="0"/>
                <a:cs typeface="Times New Roman" pitchFamily="18" charset="0"/>
              </a:rPr>
              <a:t>Generic Elective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Berlin Sans FB Demi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29000" y="1143000"/>
            <a:ext cx="1935145" cy="369332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Second semester</a:t>
            </a:r>
            <a:endParaRPr lang="en-IN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734512" y="1600200"/>
            <a:ext cx="137088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Paper- GE2</a:t>
            </a:r>
            <a:endParaRPr lang="en-IN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14800" y="76200"/>
            <a:ext cx="1208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200" b="1" dirty="0" smtClean="0"/>
              <a:t>Units</a:t>
            </a:r>
            <a:endParaRPr lang="en-IN" sz="3200" dirty="0"/>
          </a:p>
        </p:txBody>
      </p:sp>
      <p:sp>
        <p:nvSpPr>
          <p:cNvPr id="3" name="Oval 2"/>
          <p:cNvSpPr/>
          <p:nvPr/>
        </p:nvSpPr>
        <p:spPr>
          <a:xfrm>
            <a:off x="3276600" y="2895600"/>
            <a:ext cx="2819400" cy="1295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latin typeface="Aharoni" pitchFamily="2" charset="-79"/>
                <a:cs typeface="Aharoni" pitchFamily="2" charset="-79"/>
              </a:rPr>
              <a:t>Plant Physiology and Metabolism</a:t>
            </a:r>
            <a:endParaRPr lang="en-IN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Oval 3"/>
          <p:cNvSpPr/>
          <p:nvPr/>
        </p:nvSpPr>
        <p:spPr>
          <a:xfrm>
            <a:off x="2590800" y="5105400"/>
            <a:ext cx="2057400" cy="1143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bg1"/>
                </a:solidFill>
              </a:rPr>
              <a:t>Nitrogen metabolism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828800" y="1371600"/>
            <a:ext cx="1600200" cy="1143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Plant-water relations </a:t>
            </a:r>
            <a:endParaRPr lang="en-IN" dirty="0"/>
          </a:p>
        </p:txBody>
      </p:sp>
      <p:sp>
        <p:nvSpPr>
          <p:cNvPr id="6" name="Oval 5"/>
          <p:cNvSpPr/>
          <p:nvPr/>
        </p:nvSpPr>
        <p:spPr>
          <a:xfrm>
            <a:off x="762000" y="2819400"/>
            <a:ext cx="2057400" cy="1143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Plant response to light and temperature </a:t>
            </a:r>
            <a:endParaRPr lang="en-IN" dirty="0"/>
          </a:p>
        </p:txBody>
      </p:sp>
      <p:sp>
        <p:nvSpPr>
          <p:cNvPr id="7" name="Oval 6"/>
          <p:cNvSpPr/>
          <p:nvPr/>
        </p:nvSpPr>
        <p:spPr>
          <a:xfrm>
            <a:off x="838200" y="4114800"/>
            <a:ext cx="1981200" cy="1143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Plant growth regulators</a:t>
            </a:r>
            <a:endParaRPr lang="en-IN" dirty="0"/>
          </a:p>
        </p:txBody>
      </p:sp>
      <p:sp>
        <p:nvSpPr>
          <p:cNvPr id="8" name="Oval 7"/>
          <p:cNvSpPr/>
          <p:nvPr/>
        </p:nvSpPr>
        <p:spPr>
          <a:xfrm>
            <a:off x="4953000" y="5181600"/>
            <a:ext cx="1676400" cy="11430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Enzymes</a:t>
            </a:r>
            <a:endParaRPr lang="en-IN" dirty="0"/>
          </a:p>
        </p:txBody>
      </p:sp>
      <p:sp>
        <p:nvSpPr>
          <p:cNvPr id="9" name="Oval 8"/>
          <p:cNvSpPr/>
          <p:nvPr/>
        </p:nvSpPr>
        <p:spPr>
          <a:xfrm>
            <a:off x="4038600" y="1295400"/>
            <a:ext cx="1600200" cy="11430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Mineral nutrition </a:t>
            </a:r>
            <a:endParaRPr lang="en-IN" dirty="0"/>
          </a:p>
        </p:txBody>
      </p:sp>
      <p:sp>
        <p:nvSpPr>
          <p:cNvPr id="10" name="Oval 9"/>
          <p:cNvSpPr/>
          <p:nvPr/>
        </p:nvSpPr>
        <p:spPr>
          <a:xfrm>
            <a:off x="6172200" y="1295400"/>
            <a:ext cx="2362200" cy="1143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Translocation in phloem</a:t>
            </a:r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11" name="Oval 10"/>
          <p:cNvSpPr/>
          <p:nvPr/>
        </p:nvSpPr>
        <p:spPr>
          <a:xfrm>
            <a:off x="6629400" y="2819400"/>
            <a:ext cx="2514600" cy="1143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Photosynthesis</a:t>
            </a:r>
            <a:endParaRPr lang="en-IN" dirty="0"/>
          </a:p>
        </p:txBody>
      </p:sp>
      <p:sp>
        <p:nvSpPr>
          <p:cNvPr id="12" name="Oval 11"/>
          <p:cNvSpPr/>
          <p:nvPr/>
        </p:nvSpPr>
        <p:spPr>
          <a:xfrm>
            <a:off x="6781800" y="4572000"/>
            <a:ext cx="2057400" cy="11430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Respiration</a:t>
            </a:r>
            <a:endParaRPr lang="en-IN" dirty="0"/>
          </a:p>
        </p:txBody>
      </p:sp>
      <p:sp>
        <p:nvSpPr>
          <p:cNvPr id="13" name="Rounded Rectangle 12"/>
          <p:cNvSpPr/>
          <p:nvPr/>
        </p:nvSpPr>
        <p:spPr>
          <a:xfrm>
            <a:off x="1828800" y="838200"/>
            <a:ext cx="1524000" cy="533400"/>
          </a:xfrm>
          <a:prstGeom prst="roundRect">
            <a:avLst/>
          </a:prstGeom>
          <a:solidFill>
            <a:srgbClr val="D511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1</a:t>
            </a:r>
          </a:p>
          <a:p>
            <a:pPr algn="ctr"/>
            <a:r>
              <a:rPr lang="en-IN" b="1" dirty="0" smtClean="0"/>
              <a:t> (8 lectures)</a:t>
            </a:r>
            <a:endParaRPr lang="en-IN" dirty="0"/>
          </a:p>
        </p:txBody>
      </p:sp>
      <p:sp>
        <p:nvSpPr>
          <p:cNvPr id="14" name="Rounded Rectangle 13"/>
          <p:cNvSpPr/>
          <p:nvPr/>
        </p:nvSpPr>
        <p:spPr>
          <a:xfrm>
            <a:off x="4114800" y="762000"/>
            <a:ext cx="1524000" cy="533400"/>
          </a:xfrm>
          <a:prstGeom prst="roundRect">
            <a:avLst/>
          </a:prstGeom>
          <a:solidFill>
            <a:srgbClr val="D511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2</a:t>
            </a:r>
          </a:p>
          <a:p>
            <a:pPr algn="ctr"/>
            <a:r>
              <a:rPr lang="en-IN" b="1" dirty="0" smtClean="0"/>
              <a:t> (8 lectures)</a:t>
            </a:r>
            <a:endParaRPr lang="en-IN" dirty="0"/>
          </a:p>
        </p:txBody>
      </p:sp>
      <p:sp>
        <p:nvSpPr>
          <p:cNvPr id="15" name="Rounded Rectangle 14"/>
          <p:cNvSpPr/>
          <p:nvPr/>
        </p:nvSpPr>
        <p:spPr>
          <a:xfrm>
            <a:off x="6629400" y="762000"/>
            <a:ext cx="1524000" cy="533400"/>
          </a:xfrm>
          <a:prstGeom prst="roundRect">
            <a:avLst/>
          </a:prstGeom>
          <a:solidFill>
            <a:srgbClr val="D511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3</a:t>
            </a:r>
          </a:p>
          <a:p>
            <a:pPr algn="ctr"/>
            <a:r>
              <a:rPr lang="en-IN" b="1" dirty="0" smtClean="0"/>
              <a:t> (6 lectures)</a:t>
            </a:r>
            <a:endParaRPr lang="en-IN" dirty="0"/>
          </a:p>
        </p:txBody>
      </p:sp>
      <p:sp>
        <p:nvSpPr>
          <p:cNvPr id="16" name="Rounded Rectangle 15"/>
          <p:cNvSpPr/>
          <p:nvPr/>
        </p:nvSpPr>
        <p:spPr>
          <a:xfrm>
            <a:off x="7086600" y="3962400"/>
            <a:ext cx="1676400" cy="533400"/>
          </a:xfrm>
          <a:prstGeom prst="roundRect">
            <a:avLst/>
          </a:prstGeom>
          <a:solidFill>
            <a:srgbClr val="D511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4</a:t>
            </a:r>
          </a:p>
          <a:p>
            <a:pPr algn="ctr"/>
            <a:r>
              <a:rPr lang="en-IN" b="1" dirty="0" smtClean="0"/>
              <a:t> (12 lectures)</a:t>
            </a:r>
            <a:endParaRPr lang="en-IN" dirty="0"/>
          </a:p>
        </p:txBody>
      </p:sp>
      <p:sp>
        <p:nvSpPr>
          <p:cNvPr id="17" name="Rounded Rectangle 16"/>
          <p:cNvSpPr/>
          <p:nvPr/>
        </p:nvSpPr>
        <p:spPr>
          <a:xfrm>
            <a:off x="6858000" y="5715000"/>
            <a:ext cx="1524000" cy="533400"/>
          </a:xfrm>
          <a:prstGeom prst="roundRect">
            <a:avLst/>
          </a:prstGeom>
          <a:solidFill>
            <a:srgbClr val="D511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5</a:t>
            </a:r>
          </a:p>
          <a:p>
            <a:pPr algn="ctr"/>
            <a:r>
              <a:rPr lang="en-IN" b="1" dirty="0" smtClean="0"/>
              <a:t> (6 lectures)</a:t>
            </a:r>
            <a:endParaRPr lang="en-IN" dirty="0"/>
          </a:p>
        </p:txBody>
      </p:sp>
      <p:sp>
        <p:nvSpPr>
          <p:cNvPr id="18" name="Rounded Rectangle 17"/>
          <p:cNvSpPr/>
          <p:nvPr/>
        </p:nvSpPr>
        <p:spPr>
          <a:xfrm>
            <a:off x="5029200" y="6324600"/>
            <a:ext cx="1524000" cy="533400"/>
          </a:xfrm>
          <a:prstGeom prst="roundRect">
            <a:avLst/>
          </a:prstGeom>
          <a:solidFill>
            <a:srgbClr val="D511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6</a:t>
            </a:r>
          </a:p>
          <a:p>
            <a:pPr algn="ctr"/>
            <a:r>
              <a:rPr lang="en-IN" b="1" dirty="0" smtClean="0"/>
              <a:t> (4 lectures)</a:t>
            </a:r>
            <a:endParaRPr lang="en-IN" dirty="0"/>
          </a:p>
        </p:txBody>
      </p:sp>
      <p:sp>
        <p:nvSpPr>
          <p:cNvPr id="19" name="Rounded Rectangle 18"/>
          <p:cNvSpPr/>
          <p:nvPr/>
        </p:nvSpPr>
        <p:spPr>
          <a:xfrm>
            <a:off x="2895600" y="6248400"/>
            <a:ext cx="1524000" cy="533400"/>
          </a:xfrm>
          <a:prstGeom prst="roundRect">
            <a:avLst/>
          </a:prstGeom>
          <a:solidFill>
            <a:srgbClr val="D511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7</a:t>
            </a:r>
          </a:p>
          <a:p>
            <a:pPr algn="ctr"/>
            <a:r>
              <a:rPr lang="en-IN" b="1" dirty="0" smtClean="0"/>
              <a:t> (4 lectures)</a:t>
            </a:r>
            <a:endParaRPr lang="en-IN" dirty="0"/>
          </a:p>
        </p:txBody>
      </p:sp>
      <p:sp>
        <p:nvSpPr>
          <p:cNvPr id="20" name="Rounded Rectangle 19"/>
          <p:cNvSpPr/>
          <p:nvPr/>
        </p:nvSpPr>
        <p:spPr>
          <a:xfrm>
            <a:off x="838200" y="5257800"/>
            <a:ext cx="1524000" cy="533400"/>
          </a:xfrm>
          <a:prstGeom prst="roundRect">
            <a:avLst/>
          </a:prstGeom>
          <a:solidFill>
            <a:srgbClr val="D511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8</a:t>
            </a:r>
          </a:p>
          <a:p>
            <a:pPr algn="ctr"/>
            <a:r>
              <a:rPr lang="en-IN" b="1" dirty="0" smtClean="0"/>
              <a:t> (6 lectures)</a:t>
            </a:r>
            <a:endParaRPr lang="en-IN" dirty="0"/>
          </a:p>
        </p:txBody>
      </p:sp>
      <p:sp>
        <p:nvSpPr>
          <p:cNvPr id="21" name="Rounded Rectangle 20"/>
          <p:cNvSpPr/>
          <p:nvPr/>
        </p:nvSpPr>
        <p:spPr>
          <a:xfrm>
            <a:off x="533400" y="2286000"/>
            <a:ext cx="1524000" cy="533400"/>
          </a:xfrm>
          <a:prstGeom prst="roundRect">
            <a:avLst/>
          </a:prstGeom>
          <a:solidFill>
            <a:srgbClr val="D511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9</a:t>
            </a:r>
          </a:p>
          <a:p>
            <a:pPr algn="ctr"/>
            <a:r>
              <a:rPr lang="en-IN" b="1" dirty="0" smtClean="0"/>
              <a:t> (6 lectures)</a:t>
            </a:r>
            <a:endParaRPr lang="en-IN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5638800" y="4114800"/>
            <a:ext cx="990600" cy="762000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7" idx="6"/>
          </p:cNvCxnSpPr>
          <p:nvPr/>
        </p:nvCxnSpPr>
        <p:spPr>
          <a:xfrm rot="10800000" flipV="1">
            <a:off x="2819400" y="4114800"/>
            <a:ext cx="1066800" cy="571500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6200000" flipH="1">
            <a:off x="4914900" y="4610100"/>
            <a:ext cx="838200" cy="152400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3810000" y="4419600"/>
            <a:ext cx="838200" cy="533400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6172200" y="3505200"/>
            <a:ext cx="381000" cy="1588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 flipH="1" flipV="1">
            <a:off x="5715000" y="2286000"/>
            <a:ext cx="762000" cy="609600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 flipH="1" flipV="1">
            <a:off x="4685506" y="2628900"/>
            <a:ext cx="381000" cy="1588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10800000">
            <a:off x="3048000" y="2362200"/>
            <a:ext cx="685800" cy="609600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6" idx="6"/>
          </p:cNvCxnSpPr>
          <p:nvPr/>
        </p:nvCxnSpPr>
        <p:spPr>
          <a:xfrm rot="10800000">
            <a:off x="2819400" y="3390900"/>
            <a:ext cx="381000" cy="38100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533400"/>
            <a:ext cx="43524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/>
              <a:t>Unit 1: Plant-water relations (8 lectures</a:t>
            </a:r>
            <a:r>
              <a:rPr lang="en-IN" b="1" dirty="0" smtClean="0"/>
              <a:t>)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5137775" y="2895600"/>
            <a:ext cx="40062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/>
              <a:t>Unit 2: Mineral </a:t>
            </a:r>
            <a:r>
              <a:rPr lang="en-IN" b="1" dirty="0" smtClean="0"/>
              <a:t>nutrition (8 </a:t>
            </a:r>
            <a:r>
              <a:rPr lang="en-IN" b="1" dirty="0" smtClean="0"/>
              <a:t>lectures)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228600" y="5257800"/>
            <a:ext cx="46858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/>
              <a:t>Unit 3: Translocation in phloem</a:t>
            </a:r>
            <a:r>
              <a:rPr lang="en-IN" dirty="0" smtClean="0"/>
              <a:t> </a:t>
            </a:r>
            <a:r>
              <a:rPr lang="en-IN" b="1" dirty="0" smtClean="0"/>
              <a:t>(6lectures)</a:t>
            </a:r>
            <a:endParaRPr lang="en-IN" dirty="0"/>
          </a:p>
        </p:txBody>
      </p:sp>
      <p:pic>
        <p:nvPicPr>
          <p:cNvPr id="14337" name="Picture 1" descr="C:\Users\Admin\Desktop\download.jpg"/>
          <p:cNvPicPr>
            <a:picLocks noChangeAspect="1" noChangeArrowheads="1"/>
          </p:cNvPicPr>
          <p:nvPr/>
        </p:nvPicPr>
        <p:blipFill>
          <a:blip r:embed="rId2"/>
          <a:srcRect t="14045"/>
          <a:stretch>
            <a:fillRect/>
          </a:stretch>
        </p:blipFill>
        <p:spPr bwMode="auto">
          <a:xfrm>
            <a:off x="5638800" y="0"/>
            <a:ext cx="3505200" cy="2209800"/>
          </a:xfrm>
          <a:prstGeom prst="rect">
            <a:avLst/>
          </a:prstGeom>
          <a:noFill/>
        </p:spPr>
      </p:pic>
      <p:pic>
        <p:nvPicPr>
          <p:cNvPr id="14338" name="Picture 2" descr="C:\Users\Admin\Desktop\Translocati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4229100"/>
            <a:ext cx="3505200" cy="2628900"/>
          </a:xfrm>
          <a:prstGeom prst="rect">
            <a:avLst/>
          </a:prstGeom>
          <a:noFill/>
        </p:spPr>
      </p:pic>
      <p:pic>
        <p:nvPicPr>
          <p:cNvPr id="14339" name="Picture 3" descr="C:\Users\Admin\Desktop\download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676400"/>
            <a:ext cx="3886200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457200"/>
            <a:ext cx="3929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/>
              <a:t>Unit 4: </a:t>
            </a:r>
            <a:r>
              <a:rPr lang="en-IN" b="1" dirty="0" smtClean="0"/>
              <a:t>Photosynthesis (12 lectures) </a:t>
            </a:r>
            <a:endParaRPr lang="en-IN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410200" y="2819400"/>
            <a:ext cx="34419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Unit 5: Respiration (6 lectures)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5257800"/>
            <a:ext cx="31021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/>
              <a:t>Unit 6: Enzymes (4 lectures)</a:t>
            </a:r>
            <a:endParaRPr lang="en-IN" dirty="0"/>
          </a:p>
        </p:txBody>
      </p:sp>
      <p:pic>
        <p:nvPicPr>
          <p:cNvPr id="17410" name="Picture 2" descr="C:\Users\Admin\Desktop\photosynthesi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0"/>
            <a:ext cx="3962400" cy="2362200"/>
          </a:xfrm>
          <a:prstGeom prst="rect">
            <a:avLst/>
          </a:prstGeom>
          <a:noFill/>
        </p:spPr>
      </p:pic>
      <p:pic>
        <p:nvPicPr>
          <p:cNvPr id="17411" name="Picture 3" descr="C:\Users\Admin\Desktop\download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1828800"/>
            <a:ext cx="2895600" cy="2304462"/>
          </a:xfrm>
          <a:prstGeom prst="rect">
            <a:avLst/>
          </a:prstGeom>
          <a:noFill/>
        </p:spPr>
      </p:pic>
      <p:pic>
        <p:nvPicPr>
          <p:cNvPr id="17412" name="Picture 4" descr="C:\Users\Admin\Desktop\download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828800"/>
            <a:ext cx="1952625" cy="2343150"/>
          </a:xfrm>
          <a:prstGeom prst="rect">
            <a:avLst/>
          </a:prstGeom>
          <a:noFill/>
        </p:spPr>
      </p:pic>
      <p:pic>
        <p:nvPicPr>
          <p:cNvPr id="17413" name="Picture 5" descr="C:\Users\Admin\Desktop\download (4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54187" y="4191000"/>
            <a:ext cx="3993995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24200" y="3352800"/>
            <a:ext cx="388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 smtClean="0"/>
              <a:t>Unit 8: Plant growth </a:t>
            </a:r>
            <a:r>
              <a:rPr lang="en-IN" b="1" dirty="0" smtClean="0"/>
              <a:t>regulators </a:t>
            </a:r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762000" y="5181600"/>
            <a:ext cx="3352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 smtClean="0"/>
              <a:t>Unit 9: Plant response to light and </a:t>
            </a:r>
            <a:r>
              <a:rPr lang="en-IN" b="1" dirty="0" smtClean="0"/>
              <a:t>temperature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762000" y="1066800"/>
            <a:ext cx="3198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/>
              <a:t>Unit 7: Nitrogen </a:t>
            </a:r>
            <a:r>
              <a:rPr lang="en-IN" b="1" dirty="0" smtClean="0"/>
              <a:t>metabolism</a:t>
            </a:r>
            <a:endParaRPr lang="en-IN" dirty="0"/>
          </a:p>
        </p:txBody>
      </p:sp>
      <p:pic>
        <p:nvPicPr>
          <p:cNvPr id="16385" name="Picture 1" descr="C:\Users\Admin\Desktop\Schematic-representation-of-nitrate-transport-steps-within-the-plant_Q3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0"/>
            <a:ext cx="4267200" cy="3048000"/>
          </a:xfrm>
          <a:prstGeom prst="rect">
            <a:avLst/>
          </a:prstGeom>
          <a:noFill/>
        </p:spPr>
      </p:pic>
      <p:pic>
        <p:nvPicPr>
          <p:cNvPr id="16386" name="Picture 2" descr="C:\Users\Admin\Desktop\download (5).jpg"/>
          <p:cNvPicPr>
            <a:picLocks noChangeAspect="1" noChangeArrowheads="1"/>
          </p:cNvPicPr>
          <p:nvPr/>
        </p:nvPicPr>
        <p:blipFill>
          <a:blip r:embed="rId3"/>
          <a:srcRect r="38224"/>
          <a:stretch>
            <a:fillRect/>
          </a:stretch>
        </p:blipFill>
        <p:spPr bwMode="auto">
          <a:xfrm>
            <a:off x="0" y="2057400"/>
            <a:ext cx="2819400" cy="2771775"/>
          </a:xfrm>
          <a:prstGeom prst="rect">
            <a:avLst/>
          </a:prstGeom>
          <a:noFill/>
        </p:spPr>
      </p:pic>
      <p:pic>
        <p:nvPicPr>
          <p:cNvPr id="16387" name="Picture 3" descr="C:\Users\Admin\Desktop\Plant-global-response-to-cope-with-water-deficit-high-temperature-and-salinity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3733800"/>
            <a:ext cx="4343400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Admin\Desktop\download (6).jpg"/>
          <p:cNvPicPr>
            <a:picLocks noChangeAspect="1" noChangeArrowheads="1"/>
          </p:cNvPicPr>
          <p:nvPr/>
        </p:nvPicPr>
        <p:blipFill>
          <a:blip r:embed="rId2"/>
          <a:srcRect b="6915"/>
          <a:stretch>
            <a:fillRect/>
          </a:stretch>
        </p:blipFill>
        <p:spPr bwMode="auto">
          <a:xfrm>
            <a:off x="0" y="0"/>
            <a:ext cx="902643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63</TotalTime>
  <Words>183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Plant Physiology and Metabolism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Physiology and Metabolism</dc:title>
  <dc:creator>Admin</dc:creator>
  <cp:lastModifiedBy>Admin</cp:lastModifiedBy>
  <cp:revision>10</cp:revision>
  <dcterms:created xsi:type="dcterms:W3CDTF">2006-08-16T00:00:00Z</dcterms:created>
  <dcterms:modified xsi:type="dcterms:W3CDTF">2021-05-21T07:15:13Z</dcterms:modified>
</cp:coreProperties>
</file>